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F591-BCEE-434C-A095-6F252A2AF1D9}" type="datetimeFigureOut">
              <a:rPr lang="hr-HR" smtClean="0"/>
              <a:t>16.11.2016.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A901-48E7-474F-B90A-1708ABD9FF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0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i prezime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6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</a:t>
            </a:r>
            <a:r>
              <a:rPr lang="hr-HR" smtClean="0"/>
              <a:t>i prezime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</a:t>
            </a:r>
            <a:r>
              <a:rPr lang="hr-HR" smtClean="0"/>
              <a:t>i prezime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</a:t>
            </a:r>
            <a:r>
              <a:rPr lang="hr-HR" smtClean="0"/>
              <a:t>i prezime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3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</a:t>
            </a:r>
            <a:r>
              <a:rPr lang="hr-HR" smtClean="0"/>
              <a:t>i prezime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4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Ispiši svoje ime </a:t>
            </a:r>
            <a:r>
              <a:rPr lang="hr-HR" smtClean="0"/>
              <a:t>i prezime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Učenici probaju još jednom sa b = 15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5D7B-B824-4433-80C4-E584F1790803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1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2F7E-17D4-4ADB-ABAE-DF3CB1AA1A66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0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dirty="0" smtClean="0"/>
              <a:t>Uredite stil naslova matrice</a:t>
            </a:r>
            <a:endParaRPr kumimoji="0" lang="en-US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16.11.2016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64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0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25351" y="980729"/>
            <a:ext cx="2369960" cy="488667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1052736"/>
            <a:ext cx="8432800" cy="48146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dirty="0" smtClean="0"/>
              <a:t>Uredite stil naslova matrice</a:t>
            </a:r>
            <a:endParaRPr kumimoji="0" lang="en-US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16.11.2016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55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dirty="0" smtClean="0"/>
              <a:t>Uredite stilove teksta matrice</a:t>
            </a:r>
          </a:p>
          <a:p>
            <a:pPr lvl="1" eaLnBrk="1" latinLnBrk="0" hangingPunct="1"/>
            <a:r>
              <a:rPr lang="hr-HR" dirty="0" smtClean="0"/>
              <a:t>Druga razina</a:t>
            </a:r>
          </a:p>
          <a:p>
            <a:pPr lvl="2" eaLnBrk="1" latinLnBrk="0" hangingPunct="1"/>
            <a:r>
              <a:rPr lang="hr-HR" dirty="0" smtClean="0"/>
              <a:t>Treća razina</a:t>
            </a:r>
          </a:p>
          <a:p>
            <a:pPr lvl="3" eaLnBrk="1" latinLnBrk="0" hangingPunct="1"/>
            <a:r>
              <a:rPr lang="hr-HR" dirty="0" smtClean="0"/>
              <a:t>Četvrta razina</a:t>
            </a:r>
          </a:p>
          <a:p>
            <a:pPr lvl="4" eaLnBrk="1" latinLnBrk="0" hangingPunct="1"/>
            <a:r>
              <a:rPr lang="hr-HR" dirty="0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97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Š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Š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713471"/>
            <a:ext cx="5384800" cy="4293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713471"/>
            <a:ext cx="5384800" cy="4293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906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91159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dirty="0" smtClean="0"/>
              <a:t>Uredite stil naslova matrice</a:t>
            </a:r>
            <a:endParaRPr kumimoji="0"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1919417"/>
            <a:ext cx="5386917" cy="346664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1919417"/>
            <a:ext cx="5389033" cy="346664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0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250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219200" y="980728"/>
            <a:ext cx="9973056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3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dirty="0" smtClean="0"/>
              <a:t>Uredite stilove teksta matrice</a:t>
            </a:r>
          </a:p>
          <a:p>
            <a:pPr lvl="1" eaLnBrk="1" latinLnBrk="0" hangingPunct="1"/>
            <a:r>
              <a:rPr lang="hr-HR" dirty="0" smtClean="0"/>
              <a:t>Druga razina</a:t>
            </a:r>
          </a:p>
          <a:p>
            <a:pPr lvl="2" eaLnBrk="1" latinLnBrk="0" hangingPunct="1"/>
            <a:r>
              <a:rPr lang="hr-HR" dirty="0" smtClean="0"/>
              <a:t>Treća razina</a:t>
            </a:r>
          </a:p>
          <a:p>
            <a:pPr lvl="3" eaLnBrk="1" latinLnBrk="0" hangingPunct="1"/>
            <a:r>
              <a:rPr lang="hr-HR" dirty="0" smtClean="0"/>
              <a:t>Četvrta razina</a:t>
            </a:r>
          </a:p>
          <a:p>
            <a:pPr lvl="4" eaLnBrk="1" latinLnBrk="0" hangingPunct="1"/>
            <a:r>
              <a:rPr lang="hr-HR" dirty="0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62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4800" y="908720"/>
            <a:ext cx="115824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Ravni poveznik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Š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4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25351" y="980729"/>
            <a:ext cx="2369960" cy="488667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1052736"/>
            <a:ext cx="8432800" cy="48146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Š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Š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9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713471"/>
            <a:ext cx="5384800" cy="4293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713471"/>
            <a:ext cx="5384800" cy="4293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031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91159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dirty="0" smtClean="0"/>
              <a:t>Uredite stil naslova matrice</a:t>
            </a:r>
            <a:endParaRPr kumimoji="0"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1919417"/>
            <a:ext cx="5386917" cy="346664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1919417"/>
            <a:ext cx="5389033" cy="346664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15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219200" y="980728"/>
            <a:ext cx="9973056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4800" y="908720"/>
            <a:ext cx="115824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Ravni poveznik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Š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62050"/>
          </a:xfrm>
          <a:prstGeom prst="rect">
            <a:avLst/>
          </a:prstGeom>
        </p:spPr>
      </p:pic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609600" y="633781"/>
            <a:ext cx="10972800" cy="102138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dirty="0" smtClean="0"/>
              <a:t>Kliknite da biste uredili stil naslov</a:t>
            </a:r>
            <a:endParaRPr kumimoji="0" lang="en-US" dirty="0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609600" y="1655806"/>
            <a:ext cx="10972800" cy="45884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62050"/>
          </a:xfrm>
          <a:prstGeom prst="rect">
            <a:avLst/>
          </a:prstGeom>
        </p:spPr>
      </p:pic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609600" y="633781"/>
            <a:ext cx="10972800" cy="102138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dirty="0" smtClean="0"/>
              <a:t>Kliknite da biste uredili stil naslov</a:t>
            </a:r>
            <a:endParaRPr kumimoji="0" lang="en-US" dirty="0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609600" y="1655806"/>
            <a:ext cx="10972800" cy="45884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>
                <a:solidFill>
                  <a:prstClr val="black"/>
                </a:solidFill>
              </a:rPr>
              <a:pPr/>
              <a:t>16.11.2016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8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572026"/>
          </a:xfrm>
        </p:spPr>
        <p:txBody>
          <a:bodyPr/>
          <a:lstStyle/>
          <a:p>
            <a:r>
              <a:rPr lang="hr-HR" smtClean="0"/>
              <a:t>Gdje </a:t>
            </a:r>
            <a:r>
              <a:rPr lang="hr-HR" dirty="0" smtClean="0"/>
              <a:t>se nalazi</a:t>
            </a:r>
          </a:p>
          <a:p>
            <a:r>
              <a:rPr lang="hr-HR" dirty="0" smtClean="0"/>
              <a:t>Instalacija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5.2. Interaktivno sučelje Pythona</a:t>
            </a:r>
            <a:endParaRPr lang="hr-HR" dirty="0"/>
          </a:p>
        </p:txBody>
      </p:sp>
      <p:pic>
        <p:nvPicPr>
          <p:cNvPr id="12" name="421-Instalacija_Pytho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9223" y="2191682"/>
            <a:ext cx="6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Pretvaranje </a:t>
            </a:r>
            <a:r>
              <a:rPr lang="hr-HR" dirty="0" smtClean="0"/>
              <a:t>decimalnog broja u cijeli i obratno</a:t>
            </a:r>
          </a:p>
          <a:p>
            <a:pPr lvl="2"/>
            <a:r>
              <a:rPr lang="hr-HR" sz="2300" dirty="0"/>
              <a:t>Decimalni broj u cijeli - funkcija </a:t>
            </a:r>
            <a:r>
              <a:rPr lang="hr-HR" sz="23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int</a:t>
            </a:r>
            <a:r>
              <a:rPr lang="hr-H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()</a:t>
            </a:r>
          </a:p>
          <a:p>
            <a:pPr lvl="2"/>
            <a:endParaRPr lang="hr-H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hr-H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hr-H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hr-H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pl-PL"/>
              <a:t>Cijeli broj u decimalni - funkcija </a:t>
            </a: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float()</a:t>
            </a:r>
          </a:p>
          <a:p>
            <a:pPr lvl="2"/>
            <a:endParaRPr lang="hr-HR" dirty="0"/>
          </a:p>
          <a:p>
            <a:pPr marL="342900" lvl="1" indent="0">
              <a:buNone/>
            </a:pPr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5.2. </a:t>
            </a:r>
            <a:r>
              <a:rPr lang="hr-HR" sz="3600"/>
              <a:t>Interaktivno </a:t>
            </a:r>
            <a:r>
              <a:rPr lang="hr-HR" sz="3600"/>
              <a:t>sučelje Pythona (IDLE)</a:t>
            </a:r>
            <a:endParaRPr lang="en-US" sz="3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966857" y="2634640"/>
            <a:ext cx="2383155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(2.3)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(2.8)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966856" y="4470239"/>
            <a:ext cx="2383155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dirty="0" smtClean="0"/>
              <a:t>Znakovni niz stavlja se unutar zagrada s </a:t>
            </a:r>
            <a:r>
              <a:rPr lang="hr-HR" dirty="0" err="1" smtClean="0"/>
              <a:t>polunavodnicima</a:t>
            </a:r>
            <a:r>
              <a:rPr lang="hr-HR" dirty="0" smtClean="0"/>
              <a:t> ili navodnicima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2"/>
            <a:r>
              <a:rPr lang="hr-HR" dirty="0" smtClean="0"/>
              <a:t>Ili</a:t>
            </a:r>
          </a:p>
          <a:p>
            <a:pPr lvl="1"/>
            <a:endParaRPr lang="hr-HR" dirty="0"/>
          </a:p>
          <a:p>
            <a:pPr lvl="1"/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681670" y="2914303"/>
            <a:ext cx="4135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'Ivana Brlić'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Brlić</a:t>
            </a:r>
            <a:endParaRPr lang="hr-HR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681672" y="4173040"/>
            <a:ext cx="4135399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Ivana'</a:t>
            </a:r>
            <a:r>
              <a:rPr lang="hr-HR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Brlić</a:t>
            </a:r>
            <a:endParaRPr lang="hr-HR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3080786"/>
          </a:xfrm>
        </p:spPr>
        <p:txBody>
          <a:bodyPr/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dirty="0" smtClean="0"/>
              <a:t>Oblikovanje ispisa znakovnog niza </a:t>
            </a:r>
            <a:r>
              <a:rPr lang="hr-HR" smtClean="0"/>
              <a:t>posebnim znakovima</a:t>
            </a:r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marL="685800" lvl="2" indent="0">
              <a:buNone/>
            </a:pPr>
            <a:endParaRPr lang="hr-HR" dirty="0" smtClean="0"/>
          </a:p>
          <a:p>
            <a:pPr lvl="1"/>
            <a:endParaRPr lang="hr-HR" dirty="0"/>
          </a:p>
          <a:p>
            <a:pPr lvl="1"/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2745410" y="4098020"/>
            <a:ext cx="401964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nBrlić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</a:t>
            </a:r>
          </a:p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Brlić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/>
          </p:nvPr>
        </p:nvGraphicFramePr>
        <p:xfrm>
          <a:off x="3235107" y="2825325"/>
          <a:ext cx="5366950" cy="937260"/>
        </p:xfrm>
        <a:graphic>
          <a:graphicData uri="http://schemas.openxmlformats.org/drawingml/2006/table">
            <a:tbl>
              <a:tblPr firstRow="1" bandRow="1"/>
              <a:tblGrid>
                <a:gridCol w="1880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6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bg1"/>
                          </a:solidFill>
                        </a:rPr>
                        <a:t>Poseban znak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bg1"/>
                          </a:solidFill>
                        </a:rPr>
                        <a:t>Opis djelovanja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\n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Prelazak u novi redak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\t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Tabulator 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2745409" y="5191383"/>
            <a:ext cx="4019643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tBrlić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  Brlić</a:t>
            </a:r>
          </a:p>
        </p:txBody>
      </p:sp>
      <p:cxnSp>
        <p:nvCxnSpPr>
          <p:cNvPr id="9" name="Ravni poveznik 8"/>
          <p:cNvCxnSpPr/>
          <p:nvPr/>
        </p:nvCxnSpPr>
        <p:spPr>
          <a:xfrm flipH="1">
            <a:off x="2884896" y="5770929"/>
            <a:ext cx="0" cy="28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H="1">
            <a:off x="3958163" y="5776406"/>
            <a:ext cx="0" cy="28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2620082" y="5972587"/>
            <a:ext cx="2648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>
            <a:off x="3958163" y="5965505"/>
            <a:ext cx="646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2977877" y="5832830"/>
            <a:ext cx="8504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1300" dirty="0">
                <a:solidFill>
                  <a:prstClr val="black"/>
                </a:solidFill>
              </a:rPr>
              <a:t>8 znakova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623594" y="5870448"/>
            <a:ext cx="960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1200" dirty="0">
                <a:solidFill>
                  <a:prstClr val="black"/>
                </a:solidFill>
              </a:rPr>
              <a:t>(tabulator)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4580402"/>
          </a:xfrm>
        </p:spPr>
        <p:txBody>
          <a:bodyPr/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dirty="0" smtClean="0"/>
              <a:t>Drugi način je sa trostrukim </a:t>
            </a:r>
            <a:r>
              <a:rPr lang="hr-HR" err="1" smtClean="0"/>
              <a:t>polunavodnicima</a:t>
            </a:r>
            <a:r>
              <a:rPr lang="hr-HR" smtClean="0"/>
              <a:t> (') </a:t>
            </a:r>
            <a:r>
              <a:rPr lang="hr-HR" dirty="0" smtClean="0"/>
              <a:t>ili </a:t>
            </a:r>
            <a:r>
              <a:rPr lang="hr-HR" smtClean="0"/>
              <a:t>navodnicima(")</a:t>
            </a:r>
          </a:p>
          <a:p>
            <a:pPr lvl="3"/>
            <a:endParaRPr lang="hr-HR"/>
          </a:p>
          <a:p>
            <a:pPr lvl="3"/>
            <a:endParaRPr lang="hr-HR" smtClean="0"/>
          </a:p>
          <a:p>
            <a:pPr lvl="3"/>
            <a:endParaRPr lang="hr-HR"/>
          </a:p>
          <a:p>
            <a:pPr lvl="2"/>
            <a:endParaRPr lang="hr-HR" dirty="0" smtClean="0"/>
          </a:p>
          <a:p>
            <a:pPr lvl="1"/>
            <a:r>
              <a:rPr lang="hr-HR" dirty="0" smtClean="0"/>
              <a:t>U kombinaciji s matematičkim operatorima + </a:t>
            </a:r>
            <a:r>
              <a:rPr lang="hr-HR" smtClean="0"/>
              <a:t>i *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753688" y="2904714"/>
            <a:ext cx="4019643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'''Ivana Brlić</a:t>
            </a:r>
          </a:p>
          <a:p>
            <a:pPr defTabSz="342900"/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Mažuranić'''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Brlić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Mažuranić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53688" y="4672834"/>
            <a:ext cx="4019643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</a:t>
            </a:r>
            <a:r>
              <a:rPr lang="hr-HR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hr-HR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342900"/>
            <a:r>
              <a:rPr lang="hr-H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IvanaBrlić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753688" y="5366401"/>
            <a:ext cx="4019643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*4)</a:t>
            </a:r>
          </a:p>
          <a:p>
            <a:pPr defTabSz="342900"/>
            <a:r>
              <a:rPr lang="hr-H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IvanaIvanaIvanaIvana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961511" y="4815179"/>
            <a:ext cx="1996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</a:rPr>
              <a:t>Spajanje </a:t>
            </a:r>
            <a:r>
              <a:rPr lang="hr-HR" sz="1600" dirty="0" err="1">
                <a:solidFill>
                  <a:prstClr val="black"/>
                </a:solidFill>
              </a:rPr>
              <a:t>stringova</a:t>
            </a:r>
            <a:r>
              <a:rPr lang="hr-HR" sz="1600" dirty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6961510" y="5489510"/>
            <a:ext cx="224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</a:rPr>
              <a:t>Umnožavanje </a:t>
            </a:r>
            <a:r>
              <a:rPr lang="hr-HR" sz="1600" dirty="0" err="1">
                <a:solidFill>
                  <a:prstClr val="black"/>
                </a:solidFill>
              </a:rPr>
              <a:t>stringova</a:t>
            </a:r>
            <a:r>
              <a:rPr lang="hr-HR" sz="1600" dirty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248908"/>
          </a:xfrm>
        </p:spPr>
        <p:txBody>
          <a:bodyPr/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smtClean="0"/>
              <a:t>Argument </a:t>
            </a:r>
            <a:r>
              <a:rPr lang="hr-HR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</a:t>
            </a:r>
            <a:r>
              <a:rPr lang="hr-HR" smtClean="0"/>
              <a:t> – zadavanje oblika odvajanja vrijednosti ispisa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89678" y="2647548"/>
            <a:ext cx="689018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'Ivana'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'Mažuranić'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 </a:t>
            </a:r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Brlić Mažuranić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689678" y="3341115"/>
            <a:ext cx="689018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'Ivana'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'Mažuranić'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,sep=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IvanaBrlićMažuranić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689678" y="4052838"/>
            <a:ext cx="689018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'Ivana'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'Mažuranić'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,sep=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Ivana,Brlić,Mažuranić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89678" y="4764561"/>
            <a:ext cx="689018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'Ivana'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'Brlić'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'Mažuranić'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,sep=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Ivana:Brlić:Mažuranić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dirty="0" smtClean="0"/>
              <a:t>Brojevi se stavljaju u zagradu bez navodnika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marL="685800" lvl="2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Unutar zagrada mogu se rabiti matematički operatori</a:t>
            </a:r>
            <a:endParaRPr lang="hr-HR" dirty="0"/>
          </a:p>
          <a:p>
            <a:pPr lvl="1"/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2726254" y="2631020"/>
            <a:ext cx="2528498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26254" y="4191008"/>
            <a:ext cx="2528498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(10+20)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784288" y="5056715"/>
            <a:ext cx="273487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(20/4)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84288" y="2631020"/>
            <a:ext cx="273487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(10,20)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10 20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84290" y="4234657"/>
            <a:ext cx="273487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(10*20)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726254" y="5065654"/>
            <a:ext cx="2528498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(20-5)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41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2852186"/>
          </a:xfrm>
        </p:spPr>
        <p:txBody>
          <a:bodyPr>
            <a:normAutofit/>
          </a:bodyPr>
          <a:lstStyle/>
          <a:p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hr-HR" dirty="0" smtClean="0"/>
              <a:t>()</a:t>
            </a:r>
          </a:p>
          <a:p>
            <a:pPr lvl="1"/>
            <a:r>
              <a:rPr lang="hr-HR" dirty="0" smtClean="0"/>
              <a:t>Varijable se također stavljaju unutar zagrada bez navodnika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marL="685800" lvl="2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A ako je vrijednost varijable </a:t>
            </a:r>
            <a:r>
              <a:rPr lang="hr-HR" smtClean="0"/>
              <a:t>znakovni niz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735396" y="2621251"/>
            <a:ext cx="3223444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35396" y="4204868"/>
            <a:ext cx="322344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'utorak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utorak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253614" y="2621251"/>
            <a:ext cx="344512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'a='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,a)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53614" y="4178134"/>
            <a:ext cx="344512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'Danas </a:t>
            </a:r>
            <a:r>
              <a:rPr lang="hr-HR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je'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Danas je utorak</a:t>
            </a:r>
          </a:p>
        </p:txBody>
      </p:sp>
    </p:spTree>
    <p:extLst>
      <p:ext uri="{BB962C8B-B14F-4D97-AF65-F5344CB8AC3E}">
        <p14:creationId xmlns:p14="http://schemas.microsoft.com/office/powerpoint/2010/main" val="26048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7"/>
            <a:ext cx="8229600" cy="24692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 smtClean="0"/>
              <a:t>Naredba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hr-HR" dirty="0" smtClean="0"/>
              <a:t>() – pridruživanje unosa s tipkovnice</a:t>
            </a:r>
          </a:p>
          <a:p>
            <a:pPr lvl="1"/>
            <a:r>
              <a:rPr lang="hr-HR" dirty="0" smtClean="0"/>
              <a:t>Programi za svoj rad rabe različite podatke koji se upisuju s tipkovnice neposredno prije provedbe programa</a:t>
            </a:r>
          </a:p>
          <a:p>
            <a:pPr lvl="1"/>
            <a:r>
              <a:rPr lang="hr-HR" dirty="0" smtClean="0"/>
              <a:t>Nakon upisivanja pridružuju se nekoj varijabli unutar programa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5.3. Naredbe za ulaz i izlaz podataka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701275" y="3875513"/>
            <a:ext cx="22091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ime=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701274" y="4111388"/>
            <a:ext cx="101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Marko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701274" y="4347263"/>
            <a:ext cx="21430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(ime)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01275" y="4583137"/>
            <a:ext cx="9455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Marko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701274" y="3875514"/>
            <a:ext cx="2443750" cy="1107318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564372" y="3875513"/>
            <a:ext cx="41252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ime=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'Unesi ime: 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857268" y="4125951"/>
            <a:ext cx="976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Marko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64373" y="4373305"/>
            <a:ext cx="26357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(ime)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564374" y="4622201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Marko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5564372" y="3875514"/>
            <a:ext cx="4225804" cy="1693183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577952" y="4124409"/>
            <a:ext cx="14846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Unesi ime: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577950" y="4871097"/>
            <a:ext cx="4111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'Moje ime </a:t>
            </a:r>
            <a:r>
              <a:rPr lang="hr-HR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je'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,ime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568964" y="5119992"/>
            <a:ext cx="23724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Moje ime je Marko</a:t>
            </a:r>
          </a:p>
        </p:txBody>
      </p:sp>
    </p:spTree>
    <p:extLst>
      <p:ext uri="{BB962C8B-B14F-4D97-AF65-F5344CB8AC3E}">
        <p14:creationId xmlns:p14="http://schemas.microsoft.com/office/powerpoint/2010/main" val="37867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5.3. Naredbe za ulaz i izlaz podataka</a:t>
            </a:r>
            <a:endParaRPr lang="en-US" dirty="0"/>
          </a:p>
        </p:txBody>
      </p:sp>
      <p:sp>
        <p:nvSpPr>
          <p:cNvPr id="21" name="Rezervirano mjesto sadržaja 2"/>
          <p:cNvSpPr>
            <a:spLocks noGrp="1"/>
          </p:cNvSpPr>
          <p:nvPr>
            <p:ph idx="1"/>
          </p:nvPr>
        </p:nvSpPr>
        <p:spPr>
          <a:xfrm>
            <a:off x="2200656" y="4755948"/>
            <a:ext cx="7790688" cy="1394012"/>
          </a:xfrm>
        </p:spPr>
        <p:txBody>
          <a:bodyPr>
            <a:normAutofit/>
          </a:bodyPr>
          <a:lstStyle/>
          <a:p>
            <a:r>
              <a:rPr lang="hr-HR" dirty="0" smtClean="0"/>
              <a:t>Zadatak za učenike:</a:t>
            </a:r>
          </a:p>
          <a:p>
            <a:pPr lvl="1"/>
            <a:r>
              <a:rPr lang="hr-HR" dirty="0" smtClean="0"/>
              <a:t>Pridruži varijabli </a:t>
            </a:r>
            <a:r>
              <a:rPr lang="hr-HR" b="1" dirty="0" smtClean="0"/>
              <a:t>prezime</a:t>
            </a:r>
            <a:r>
              <a:rPr lang="hr-HR" dirty="0" smtClean="0"/>
              <a:t> </a:t>
            </a:r>
            <a:r>
              <a:rPr lang="hr-HR" u="sng" dirty="0" smtClean="0"/>
              <a:t>svoje prezime </a:t>
            </a:r>
            <a:r>
              <a:rPr lang="hr-HR" dirty="0" smtClean="0"/>
              <a:t>i ispiši ga u obliku – Moje prezime je …..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173225" y="3320604"/>
            <a:ext cx="40405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'Moje ime </a:t>
            </a:r>
            <a:r>
              <a:rPr lang="hr-HR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je'</a:t>
            </a:r>
            <a:r>
              <a:rPr lang="hr-HR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,ime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445273" y="4027290"/>
            <a:ext cx="29677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Moje ime je Marko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620009" y="3320605"/>
            <a:ext cx="1782000" cy="39241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513297" y="3319477"/>
            <a:ext cx="459000" cy="39241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274931" y="3270417"/>
            <a:ext cx="4019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1400">
                <a:solidFill>
                  <a:prstClr val="black"/>
                </a:solidFill>
              </a:rPr>
              <a:t>Ispiše </a:t>
            </a:r>
            <a:r>
              <a:rPr lang="hr-HR" sz="1400" dirty="0">
                <a:solidFill>
                  <a:prstClr val="black"/>
                </a:solidFill>
              </a:rPr>
              <a:t>znakovni niz (</a:t>
            </a:r>
            <a:r>
              <a:rPr lang="hr-HR" sz="1400" dirty="0">
                <a:solidFill>
                  <a:srgbClr val="0066FF"/>
                </a:solidFill>
              </a:rPr>
              <a:t>Moje ime je</a:t>
            </a:r>
            <a:r>
              <a:rPr lang="hr-HR" sz="1400" dirty="0">
                <a:solidFill>
                  <a:prstClr val="black"/>
                </a:solidFill>
              </a:rPr>
              <a:t>) i u produžetku vrijednost varijable </a:t>
            </a:r>
            <a:r>
              <a:rPr lang="hr-HR" sz="1400" b="1" dirty="0">
                <a:solidFill>
                  <a:prstClr val="black"/>
                </a:solidFill>
              </a:rPr>
              <a:t>ime</a:t>
            </a:r>
            <a:r>
              <a:rPr lang="hr-HR" sz="1400" dirty="0">
                <a:solidFill>
                  <a:prstClr val="black"/>
                </a:solidFill>
              </a:rPr>
              <a:t>.</a:t>
            </a:r>
          </a:p>
          <a:p>
            <a:pPr defTabSz="342900"/>
            <a:r>
              <a:rPr lang="hr-HR" sz="1400" dirty="0">
                <a:solidFill>
                  <a:prstClr val="black"/>
                </a:solidFill>
              </a:rPr>
              <a:t>Zarez pravi razmak za jedno mjesto.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Oblačić s crtom 1 8"/>
          <p:cNvSpPr/>
          <p:nvPr/>
        </p:nvSpPr>
        <p:spPr>
          <a:xfrm>
            <a:off x="2318476" y="2762220"/>
            <a:ext cx="1226836" cy="271604"/>
          </a:xfrm>
          <a:prstGeom prst="borderCallout1">
            <a:avLst>
              <a:gd name="adj1" fmla="val 48750"/>
              <a:gd name="adj2" fmla="val 104288"/>
              <a:gd name="adj3" fmla="val 195000"/>
              <a:gd name="adj4" fmla="val 137395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r-HR" sz="1400" dirty="0">
                <a:solidFill>
                  <a:prstClr val="black"/>
                </a:solidFill>
              </a:rPr>
              <a:t>Znakovni niz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Oblačić s crtom 1 9"/>
          <p:cNvSpPr/>
          <p:nvPr/>
        </p:nvSpPr>
        <p:spPr>
          <a:xfrm>
            <a:off x="5983373" y="2769809"/>
            <a:ext cx="971110" cy="271604"/>
          </a:xfrm>
          <a:prstGeom prst="borderCallout1">
            <a:avLst>
              <a:gd name="adj1" fmla="val 58750"/>
              <a:gd name="adj2" fmla="val -4239"/>
              <a:gd name="adj3" fmla="val 187500"/>
              <a:gd name="adj4" fmla="val -37799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r-HR" sz="1400" dirty="0">
                <a:solidFill>
                  <a:prstClr val="black"/>
                </a:solidFill>
              </a:rPr>
              <a:t>Varijabla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3545310" y="4027290"/>
            <a:ext cx="145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4274311" y="3745542"/>
            <a:ext cx="185845" cy="235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5171296" y="4027290"/>
            <a:ext cx="62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H="1">
            <a:off x="5481797" y="3743723"/>
            <a:ext cx="154865" cy="254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1981200" y="1651792"/>
            <a:ext cx="7790688" cy="830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just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hr-HR">
                <a:solidFill>
                  <a:prstClr val="black"/>
                </a:solidFill>
              </a:rPr>
              <a:t>Naredba </a:t>
            </a:r>
            <a:r>
              <a:rPr lang="hr-H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hr-HR">
                <a:solidFill>
                  <a:prstClr val="black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782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464646"/>
                </a:solidFill>
              </a:rPr>
              <a:t>5.3. Naredbe za ulaz i izlaz podataka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81200" y="1713470"/>
            <a:ext cx="8229600" cy="4760482"/>
          </a:xfrm>
        </p:spPr>
        <p:txBody>
          <a:bodyPr>
            <a:noAutofit/>
          </a:bodyPr>
          <a:lstStyle/>
          <a:p>
            <a:r>
              <a:rPr lang="hr-HR" sz="2700"/>
              <a:t>Brojevi:</a:t>
            </a:r>
            <a:endParaRPr lang="hr-HR" sz="2700" dirty="0"/>
          </a:p>
          <a:p>
            <a:endParaRPr lang="hr-HR" sz="2700" dirty="0"/>
          </a:p>
          <a:p>
            <a:endParaRPr lang="hr-HR" sz="2700" dirty="0"/>
          </a:p>
          <a:p>
            <a:endParaRPr lang="hr-HR" dirty="0" smtClean="0"/>
          </a:p>
          <a:p>
            <a:pPr lvl="1"/>
            <a:r>
              <a:rPr lang="hr-HR" sz="2300" dirty="0"/>
              <a:t>Zadatak za učenike b </a:t>
            </a:r>
            <a:r>
              <a:rPr lang="hr-HR" sz="2300"/>
              <a:t>= 15</a:t>
            </a:r>
          </a:p>
          <a:p>
            <a:pPr lvl="1"/>
            <a:endParaRPr lang="hr-HR" sz="2300"/>
          </a:p>
          <a:p>
            <a:pPr lvl="1"/>
            <a:endParaRPr lang="hr-HR" sz="2300"/>
          </a:p>
          <a:p>
            <a:pPr lvl="1"/>
            <a:endParaRPr lang="hr-HR" sz="2300"/>
          </a:p>
          <a:p>
            <a:pPr lvl="1"/>
            <a:endParaRPr lang="hr-HR" sz="2300"/>
          </a:p>
          <a:p>
            <a:pPr lvl="1"/>
            <a:r>
              <a:rPr lang="hr-HR" sz="2000"/>
              <a:t>Za brojeve se mora koristiti </a:t>
            </a:r>
            <a:r>
              <a:rPr lang="hr-HR" sz="2000" b="1"/>
              <a:t>naredba int() </a:t>
            </a:r>
            <a:r>
              <a:rPr lang="hr-HR" sz="2000"/>
              <a:t>koje pretvara znakovni niz u broj.</a:t>
            </a:r>
            <a:endParaRPr lang="en-US" sz="2000"/>
          </a:p>
          <a:p>
            <a:pPr lvl="1"/>
            <a:endParaRPr lang="hr-HR" sz="2300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6361270" y="2228202"/>
            <a:ext cx="4204001" cy="1219087"/>
          </a:xfrm>
        </p:spPr>
        <p:txBody>
          <a:bodyPr>
            <a:normAutofit/>
          </a:bodyPr>
          <a:lstStyle/>
          <a:p>
            <a:r>
              <a:rPr lang="hr-HR" smtClean="0"/>
              <a:t>Matematičke operacije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453830" y="2228201"/>
            <a:ext cx="36330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98314" y="2502316"/>
            <a:ext cx="5403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453829" y="2228203"/>
            <a:ext cx="3726706" cy="1154995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467408" y="2723842"/>
            <a:ext cx="26078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458423" y="2969132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452703" y="2493067"/>
            <a:ext cx="16368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broj: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2467408" y="4050833"/>
            <a:ext cx="34952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3821036" y="4324949"/>
            <a:ext cx="5403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2467409" y="4050835"/>
            <a:ext cx="3713127" cy="1179925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2480985" y="4583051"/>
            <a:ext cx="26078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2472000" y="4837484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2466280" y="4315700"/>
            <a:ext cx="1591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broj: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6818931" y="2674072"/>
            <a:ext cx="2927022" cy="590120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818931" y="2686477"/>
            <a:ext cx="26078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6818932" y="2952840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1015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767584" y="3431494"/>
            <a:ext cx="339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prstClr val="black"/>
                </a:solidFill>
              </a:rPr>
              <a:t>Input naredba uvijek </a:t>
            </a:r>
            <a:r>
              <a:rPr lang="hr-H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pridružuje znakovni niz</a:t>
            </a:r>
            <a:r>
              <a:rPr lang="hr-HR">
                <a:solidFill>
                  <a:prstClr val="black"/>
                </a:solidFill>
              </a:rPr>
              <a:t> (string) kao ulaznu </a:t>
            </a:r>
            <a:r>
              <a:rPr lang="hr-HR">
                <a:solidFill>
                  <a:prstClr val="black"/>
                </a:solidFill>
              </a:rPr>
              <a:t>vrijednost</a:t>
            </a: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937786"/>
          </a:xfrm>
        </p:spPr>
        <p:txBody>
          <a:bodyPr/>
          <a:lstStyle/>
          <a:p>
            <a:r>
              <a:rPr lang="hr-HR" smtClean="0"/>
              <a:t>Pokretanje</a:t>
            </a:r>
            <a:endParaRPr lang="hr-HR" dirty="0" smtClean="0"/>
          </a:p>
          <a:p>
            <a:r>
              <a:rPr lang="hr-HR" dirty="0" smtClean="0"/>
              <a:t>Prilagodba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5.2. Interaktivno sučelje Pythona</a:t>
            </a:r>
            <a:endParaRPr lang="hr-HR" dirty="0"/>
          </a:p>
        </p:txBody>
      </p:sp>
      <p:pic>
        <p:nvPicPr>
          <p:cNvPr id="12" name="Pokretanje_sucelj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0936" y="2194560"/>
            <a:ext cx="6108192" cy="45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Naredba </a:t>
            </a: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hr-HR" smtClean="0"/>
              <a:t>()</a:t>
            </a:r>
          </a:p>
          <a:p>
            <a:pPr lvl="1"/>
            <a:r>
              <a:rPr lang="hr-HR" smtClean="0"/>
              <a:t>Brojevi</a:t>
            </a:r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smtClean="0"/>
          </a:p>
          <a:p>
            <a:pPr lvl="1"/>
            <a:endParaRPr lang="hr-HR" dirty="0" smtClean="0"/>
          </a:p>
          <a:p>
            <a:r>
              <a:rPr lang="hr-HR" dirty="0" smtClean="0"/>
              <a:t>Obratiti pozornost na broj otvorenih i zatvorenih zagrada.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464646"/>
                </a:solidFill>
              </a:rPr>
              <a:t>5.3. Naredbe za ulaz i izlaz podataka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466972" y="2754339"/>
            <a:ext cx="55675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hr-HR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966904" y="3046742"/>
            <a:ext cx="540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466972" y="2754338"/>
            <a:ext cx="6710556" cy="1927390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465845" y="3030199"/>
            <a:ext cx="17806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broj: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2451135" y="4133639"/>
            <a:ext cx="15854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2472634" y="3306059"/>
            <a:ext cx="5260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</a:t>
            </a:r>
            <a:r>
              <a:rPr lang="hr-HR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3973788" y="3597376"/>
            <a:ext cx="540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2463585" y="3581919"/>
            <a:ext cx="1949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broj: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2463586" y="3857779"/>
            <a:ext cx="26078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hr-HR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21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178404"/>
          </a:xfrm>
        </p:spPr>
        <p:txBody>
          <a:bodyPr>
            <a:normAutofit/>
          </a:bodyPr>
          <a:lstStyle/>
          <a:p>
            <a:r>
              <a:rPr lang="hr-HR" smtClean="0"/>
              <a:t>Naredba </a:t>
            </a: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hr-HR" smtClean="0"/>
              <a:t>()</a:t>
            </a:r>
          </a:p>
          <a:p>
            <a:pPr lvl="1"/>
            <a:r>
              <a:rPr lang="hr-HR" smtClean="0"/>
              <a:t>Decimalni </a:t>
            </a:r>
            <a:r>
              <a:rPr lang="hr-HR" dirty="0" smtClean="0"/>
              <a:t>brojevi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464646"/>
                </a:solidFill>
              </a:rPr>
              <a:t>5.3. Naredbe za ulaz i izlaz podataka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503546" y="2653755"/>
            <a:ext cx="568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c=</a:t>
            </a:r>
            <a:r>
              <a:rPr lang="hr-H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decimalni broj: 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152100" y="2933458"/>
            <a:ext cx="7610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8.5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503548" y="2653755"/>
            <a:ext cx="6829428" cy="2348014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502421" y="2924738"/>
            <a:ext cx="299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decimalni broj: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2500162" y="3466704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8.5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2500162" y="3195721"/>
            <a:ext cx="26078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2495624" y="3737687"/>
            <a:ext cx="56943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hr-H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decimalni broj: 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502421" y="4008670"/>
            <a:ext cx="30540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decimalni broj: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148886" y="4027818"/>
            <a:ext cx="7459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502422" y="4550635"/>
            <a:ext cx="15854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8.0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2500161" y="4279653"/>
            <a:ext cx="29923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srgbClr val="D53DD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76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Uređivačko </a:t>
            </a:r>
            <a:r>
              <a:rPr lang="hr-HR" dirty="0" smtClean="0"/>
              <a:t>sučelje </a:t>
            </a:r>
            <a:r>
              <a:rPr lang="hr-HR" dirty="0" err="1" smtClean="0"/>
              <a:t>Pythona</a:t>
            </a:r>
            <a:endParaRPr lang="hr-HR" dirty="0"/>
          </a:p>
          <a:p>
            <a:pPr lvl="2"/>
            <a:r>
              <a:rPr lang="hr-HR" dirty="0" smtClean="0"/>
              <a:t>Spremanje programa </a:t>
            </a:r>
          </a:p>
          <a:p>
            <a:pPr lvl="2"/>
            <a:r>
              <a:rPr lang="hr-HR" dirty="0" smtClean="0"/>
              <a:t>Pokretanje programa</a:t>
            </a:r>
          </a:p>
          <a:p>
            <a:pPr lvl="2"/>
            <a:r>
              <a:rPr lang="hr-HR" dirty="0" smtClean="0"/>
              <a:t>Otvaranje  programa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5.4. Izrada programa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71" y="732920"/>
            <a:ext cx="2729422" cy="3217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23" y="2341482"/>
            <a:ext cx="3695877" cy="44757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b="53011"/>
          <a:stretch/>
        </p:blipFill>
        <p:spPr>
          <a:xfrm>
            <a:off x="1943100" y="4228789"/>
            <a:ext cx="4152900" cy="1633627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H="1">
            <a:off x="6752667" y="837488"/>
            <a:ext cx="273287" cy="23073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7128503" y="1068224"/>
            <a:ext cx="410198" cy="17946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elica ulijevo 10"/>
          <p:cNvSpPr/>
          <p:nvPr/>
        </p:nvSpPr>
        <p:spPr>
          <a:xfrm>
            <a:off x="6211458" y="4977520"/>
            <a:ext cx="188007" cy="144000"/>
          </a:xfrm>
          <a:prstGeom prst="left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2" name="Strelica dolje 11"/>
          <p:cNvSpPr/>
          <p:nvPr/>
        </p:nvSpPr>
        <p:spPr>
          <a:xfrm>
            <a:off x="8570450" y="2071163"/>
            <a:ext cx="144000" cy="180000"/>
          </a:xfrm>
          <a:prstGeom prst="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3813502"/>
          </a:xfrm>
        </p:spPr>
        <p:txBody>
          <a:bodyPr/>
          <a:lstStyle/>
          <a:p>
            <a:r>
              <a:rPr lang="hr-HR" smtClean="0"/>
              <a:t>Spremanje i pokretanje programa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5.4. Izrada programa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25" y="2192400"/>
            <a:ext cx="4334480" cy="252447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130" y="2267325"/>
            <a:ext cx="2305050" cy="15716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>
          <a:xfrm>
            <a:off x="4840692" y="4260103"/>
            <a:ext cx="3263571" cy="2418411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6810015" y="2982531"/>
            <a:ext cx="188007" cy="136732"/>
          </a:xfrm>
          <a:prstGeom prst="right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1" name="Strelica dolje 10"/>
          <p:cNvSpPr/>
          <p:nvPr/>
        </p:nvSpPr>
        <p:spPr>
          <a:xfrm>
            <a:off x="7473178" y="3951887"/>
            <a:ext cx="144000" cy="216000"/>
          </a:xfrm>
          <a:prstGeom prst="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3813502"/>
          </a:xfrm>
        </p:spPr>
        <p:txBody>
          <a:bodyPr/>
          <a:lstStyle/>
          <a:p>
            <a:r>
              <a:rPr lang="hr-HR" smtClean="0"/>
              <a:t>Stvaranje, spremajne i testiranje programa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464646"/>
                </a:solidFill>
              </a:rPr>
              <a:t>5.4. Izrada programa</a:t>
            </a:r>
            <a:endParaRPr lang="hr-HR" dirty="0"/>
          </a:p>
        </p:txBody>
      </p:sp>
      <p:pic>
        <p:nvPicPr>
          <p:cNvPr id="4" name="441-Stvaranje_program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8368" y="219456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803930"/>
          </a:xfrm>
        </p:spPr>
        <p:txBody>
          <a:bodyPr/>
          <a:lstStyle/>
          <a:p>
            <a:r>
              <a:rPr lang="hr-HR"/>
              <a:t>P</a:t>
            </a:r>
            <a:r>
              <a:rPr lang="hr-HR" smtClean="0"/>
              <a:t>rimjeri za vježbu – program zbrajanja dva broja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5.4. Izrada programa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624130" y="3045512"/>
            <a:ext cx="16561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hr-HR" sz="1600" b="1" dirty="0">
                <a:solidFill>
                  <a:prstClr val="black"/>
                </a:solidFill>
              </a:rPr>
              <a:t>Algoritam</a:t>
            </a:r>
            <a:r>
              <a:rPr lang="hr-HR" sz="1600" dirty="0">
                <a:solidFill>
                  <a:prstClr val="black"/>
                </a:solidFill>
              </a:rPr>
              <a:t>: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početak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upiši a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upiši b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zbroj=a+b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ispiši zbroj</a:t>
            </a:r>
          </a:p>
          <a:p>
            <a:pPr defTabSz="457200"/>
            <a:r>
              <a:rPr lang="hr-HR" sz="1600" dirty="0">
                <a:solidFill>
                  <a:prstClr val="black"/>
                </a:solidFill>
              </a:rPr>
              <a:t>kraj</a:t>
            </a:r>
          </a:p>
        </p:txBody>
      </p:sp>
      <p:grpSp>
        <p:nvGrpSpPr>
          <p:cNvPr id="6" name="Grupa 31"/>
          <p:cNvGrpSpPr/>
          <p:nvPr/>
        </p:nvGrpSpPr>
        <p:grpSpPr>
          <a:xfrm>
            <a:off x="4685051" y="2701035"/>
            <a:ext cx="1218012" cy="3188098"/>
            <a:chOff x="3502680" y="2518336"/>
            <a:chExt cx="1789400" cy="3862992"/>
          </a:xfrm>
        </p:grpSpPr>
        <p:sp>
          <p:nvSpPr>
            <p:cNvPr id="7" name="Dijagram toka: Kraj 6"/>
            <p:cNvSpPr/>
            <p:nvPr/>
          </p:nvSpPr>
          <p:spPr>
            <a:xfrm>
              <a:off x="3502680" y="2518336"/>
              <a:ext cx="1764000" cy="396000"/>
            </a:xfrm>
            <a:prstGeom prst="flowChartTerminator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>
                  <a:solidFill>
                    <a:prstClr val="black"/>
                  </a:solidFill>
                </a:rPr>
                <a:t>Početak</a:t>
              </a:r>
            </a:p>
          </p:txBody>
        </p:sp>
        <p:sp>
          <p:nvSpPr>
            <p:cNvPr id="8" name="Trapezoid 8"/>
            <p:cNvSpPr/>
            <p:nvPr/>
          </p:nvSpPr>
          <p:spPr>
            <a:xfrm>
              <a:off x="3528080" y="5265200"/>
              <a:ext cx="1728192" cy="396000"/>
            </a:xfrm>
            <a:prstGeom prst="trapezoid">
              <a:avLst>
                <a:gd name="adj" fmla="val 52175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 dirty="0">
                  <a:solidFill>
                    <a:sysClr val="windowText" lastClr="000000"/>
                  </a:solidFill>
                </a:rPr>
                <a:t>z</a:t>
              </a:r>
            </a:p>
          </p:txBody>
        </p:sp>
        <p:sp>
          <p:nvSpPr>
            <p:cNvPr id="9" name="Dijagram toka: Ručna operacija 8"/>
            <p:cNvSpPr/>
            <p:nvPr/>
          </p:nvSpPr>
          <p:spPr>
            <a:xfrm>
              <a:off x="3563888" y="3861088"/>
              <a:ext cx="1656184" cy="396000"/>
            </a:xfrm>
            <a:prstGeom prst="flowChartManualOperation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3600088" y="4545120"/>
              <a:ext cx="1584176" cy="396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 dirty="0">
                  <a:solidFill>
                    <a:prstClr val="black"/>
                  </a:solidFill>
                </a:rPr>
                <a:t>z=a+b</a:t>
              </a:r>
            </a:p>
          </p:txBody>
        </p:sp>
        <p:sp>
          <p:nvSpPr>
            <p:cNvPr id="11" name="Dijagram toka: Kraj 10"/>
            <p:cNvSpPr/>
            <p:nvPr/>
          </p:nvSpPr>
          <p:spPr>
            <a:xfrm>
              <a:off x="3528080" y="5985328"/>
              <a:ext cx="1764000" cy="396000"/>
            </a:xfrm>
            <a:prstGeom prst="flowChartTerminator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>
                  <a:solidFill>
                    <a:prstClr val="black"/>
                  </a:solidFill>
                </a:rPr>
                <a:t>Kraj</a:t>
              </a:r>
            </a:p>
          </p:txBody>
        </p:sp>
        <p:cxnSp>
          <p:nvCxnSpPr>
            <p:cNvPr id="13" name="Ravni poveznik sa strelicom 12"/>
            <p:cNvCxnSpPr/>
            <p:nvPr/>
          </p:nvCxnSpPr>
          <p:spPr>
            <a:xfrm>
              <a:off x="4392176" y="3609048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sa strelicom 13"/>
            <p:cNvCxnSpPr/>
            <p:nvPr/>
          </p:nvCxnSpPr>
          <p:spPr>
            <a:xfrm>
              <a:off x="4392176" y="425712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sa strelicom 14"/>
            <p:cNvCxnSpPr/>
            <p:nvPr/>
          </p:nvCxnSpPr>
          <p:spPr>
            <a:xfrm>
              <a:off x="4392176" y="497720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sa strelicom 15"/>
            <p:cNvCxnSpPr/>
            <p:nvPr/>
          </p:nvCxnSpPr>
          <p:spPr>
            <a:xfrm>
              <a:off x="4392176" y="5684596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ijagram toka: Ručna operacija 16"/>
            <p:cNvSpPr/>
            <p:nvPr/>
          </p:nvSpPr>
          <p:spPr>
            <a:xfrm>
              <a:off x="3563888" y="3213016"/>
              <a:ext cx="1656184" cy="396000"/>
            </a:xfrm>
            <a:prstGeom prst="flowChartManualOperation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hr-HR" sz="1600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cxnSp>
          <p:nvCxnSpPr>
            <p:cNvPr id="18" name="Ravni poveznik sa strelicom 17"/>
            <p:cNvCxnSpPr/>
            <p:nvPr/>
          </p:nvCxnSpPr>
          <p:spPr>
            <a:xfrm>
              <a:off x="4381376" y="2924944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niOkvir 18"/>
          <p:cNvSpPr txBox="1"/>
          <p:nvPr/>
        </p:nvSpPr>
        <p:spPr>
          <a:xfrm>
            <a:off x="6086795" y="3254932"/>
            <a:ext cx="426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hr-H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prvi broj! 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6099495" y="3824500"/>
            <a:ext cx="436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</a:t>
            </a:r>
            <a:r>
              <a:rPr lang="hr-H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Upiši 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drugi broj! 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6099495" y="437755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z=a+b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6086796" y="4975571"/>
            <a:ext cx="310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Zbroj je'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6073168" y="2751047"/>
            <a:ext cx="381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zbrajanje dva cijela broja</a:t>
            </a:r>
          </a:p>
        </p:txBody>
      </p:sp>
    </p:spTree>
    <p:extLst>
      <p:ext uri="{BB962C8B-B14F-4D97-AF65-F5344CB8AC3E}">
        <p14:creationId xmlns:p14="http://schemas.microsoft.com/office/powerpoint/2010/main" val="27575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3684290"/>
          </a:xfrm>
        </p:spPr>
        <p:txBody>
          <a:bodyPr/>
          <a:lstStyle/>
          <a:p>
            <a:r>
              <a:rPr lang="hr-HR" smtClean="0"/>
              <a:t>RAD U OKRUŽENJU INTERAKTIVNOG SUČELJA</a:t>
            </a:r>
            <a:endParaRPr lang="hr-HR" dirty="0" smtClean="0"/>
          </a:p>
          <a:p>
            <a:pPr lvl="1"/>
            <a:r>
              <a:rPr lang="hr-HR" smtClean="0"/>
              <a:t>Cijeli brojevi</a:t>
            </a:r>
          </a:p>
          <a:p>
            <a:pPr lvl="1"/>
            <a:endParaRPr lang="hr-HR"/>
          </a:p>
          <a:p>
            <a:pPr lvl="1"/>
            <a:endParaRPr lang="hr-HR" smtClean="0"/>
          </a:p>
          <a:p>
            <a:pPr lvl="1"/>
            <a:endParaRPr lang="hr-HR"/>
          </a:p>
          <a:p>
            <a:pPr lvl="1"/>
            <a:endParaRPr lang="hr-HR" smtClean="0"/>
          </a:p>
          <a:p>
            <a:pPr lvl="1"/>
            <a:r>
              <a:rPr lang="hr-HR" smtClean="0"/>
              <a:t>Decimalni brojevi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/>
              <a:t>5.2. Interaktivno sučelje Pythona (IDLE)</a:t>
            </a:r>
            <a:endParaRPr lang="hr-HR" sz="36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749296" y="2555588"/>
            <a:ext cx="317754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50</a:t>
            </a: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</a:p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-30</a:t>
            </a: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-30</a:t>
            </a:r>
            <a:endParaRPr lang="en-US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749296" y="4591652"/>
            <a:ext cx="317754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3.7</a:t>
            </a:r>
            <a:endParaRPr lang="hr-HR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3.7</a:t>
            </a:r>
            <a:endParaRPr lang="hr-HR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.37</a:t>
            </a:r>
            <a:endParaRPr lang="hr-HR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0.37</a:t>
            </a:r>
            <a:endParaRPr lang="en-US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694932" y="4591652"/>
            <a:ext cx="317754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3,7</a:t>
            </a:r>
            <a:endParaRPr lang="hr-HR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(3, 7)</a:t>
            </a:r>
            <a:endParaRPr lang="hr-HR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608064" y="4120205"/>
            <a:ext cx="35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prstClr val="black"/>
                </a:solidFill>
              </a:rPr>
              <a:t>Neispravan unos decimalnog broja</a:t>
            </a: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3684290"/>
          </a:xfrm>
        </p:spPr>
        <p:txBody>
          <a:bodyPr/>
          <a:lstStyle/>
          <a:p>
            <a:r>
              <a:rPr lang="hr-HR" smtClean="0"/>
              <a:t>RAD U OKRUŽENJU INTERAKTIVNOG SUČELJA</a:t>
            </a:r>
            <a:endParaRPr lang="hr-HR" dirty="0" smtClean="0"/>
          </a:p>
          <a:p>
            <a:pPr lvl="1"/>
            <a:r>
              <a:rPr lang="hr-HR" smtClean="0"/>
              <a:t>Znakovni niz (string)</a:t>
            </a:r>
            <a:endParaRPr lang="hr-HR"/>
          </a:p>
          <a:p>
            <a:pPr lvl="1"/>
            <a:endParaRPr lang="hr-HR" smtClean="0"/>
          </a:p>
          <a:p>
            <a:pPr lvl="1"/>
            <a:endParaRPr lang="hr-HR"/>
          </a:p>
          <a:p>
            <a:pPr lvl="1"/>
            <a:endParaRPr lang="hr-HR" smtClean="0"/>
          </a:p>
          <a:p>
            <a:pPr lvl="1"/>
            <a:r>
              <a:rPr lang="hr-HR" smtClean="0"/>
              <a:t>Neispravan unos znakovnog niza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/>
              <a:t>5.2. Interaktivno sučelje Pythona (IDLE)</a:t>
            </a:r>
            <a:endParaRPr lang="hr-HR" sz="36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703576" y="4139767"/>
            <a:ext cx="566928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endParaRPr lang="hr-HR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Traceback (most recent call last):</a:t>
            </a:r>
          </a:p>
          <a:p>
            <a:pPr defTabSz="457200"/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"&lt;pyshell#1&gt;", line 1, in &lt;module&gt;</a:t>
            </a:r>
          </a:p>
          <a:p>
            <a:pPr defTabSz="457200"/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r-HR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endParaRPr lang="en-US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NameError: name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r-HR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not defined</a:t>
            </a:r>
            <a:endParaRPr lang="hr-HR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703576" y="2614172"/>
            <a:ext cx="5038344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hr-H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'python'</a:t>
            </a:r>
            <a:endParaRPr lang="hr-HR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/>
            <a:r>
              <a:rPr lang="hr-HR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'python'</a:t>
            </a:r>
            <a:endParaRPr lang="hr-H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2830736"/>
          </a:xfrm>
        </p:spPr>
        <p:txBody>
          <a:bodyPr/>
          <a:lstStyle/>
          <a:p>
            <a:r>
              <a:rPr lang="hr-HR" smtClean="0"/>
              <a:t>Matematičke operacije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>
                <a:solidFill>
                  <a:srgbClr val="464646"/>
                </a:solidFill>
              </a:rPr>
              <a:t>5.2. Interaktivno sučelje Pythona (IDLE)</a:t>
            </a:r>
            <a:endParaRPr lang="hr-HR" dirty="0"/>
          </a:p>
        </p:txBody>
      </p:sp>
      <p:sp>
        <p:nvSpPr>
          <p:cNvPr id="6" name="TekstniOkvir 5"/>
          <p:cNvSpPr txBox="1"/>
          <p:nvPr>
            <p:custDataLst>
              <p:tags r:id="rId1"/>
            </p:custDataLst>
          </p:nvPr>
        </p:nvSpPr>
        <p:spPr>
          <a:xfrm>
            <a:off x="2473849" y="2303235"/>
            <a:ext cx="3036935" cy="28623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15+3</a:t>
            </a: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15–3</a:t>
            </a: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15*3</a:t>
            </a: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</a:p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15/3</a:t>
            </a: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</a:p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15//6</a:t>
            </a:r>
            <a:endParaRPr lang="hr-HR" sz="15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hr-HR" sz="15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5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15%3</a:t>
            </a:r>
            <a:endParaRPr lang="hr-HR" sz="15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/>
          </p:nvPr>
        </p:nvGraphicFramePr>
        <p:xfrm>
          <a:off x="6003431" y="2303235"/>
          <a:ext cx="4246076" cy="259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5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smtClean="0"/>
                        <a:t>Operator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smtClean="0"/>
                        <a:t>Opis djelovanja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+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Zbrajanje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-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Oduzimanje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*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Množenje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/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Dijeljenje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//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Cjelobrojno dijeljenje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%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Ostatak dijeljenja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>
                <a:solidFill>
                  <a:srgbClr val="464646"/>
                </a:solidFill>
              </a:rPr>
              <a:t>5.2. Interaktivno sučelje Pythona (IDLE)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3995596" y="3123875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>
                <a:solidFill>
                  <a:prstClr val="black"/>
                </a:solidFill>
              </a:rPr>
              <a:t>17 : 3 = 5  i  ostatak 2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367105" y="4315606"/>
            <a:ext cx="1371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17 // 3 =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4738706" y="3647347"/>
            <a:ext cx="882713" cy="6586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8009043" y="4315606"/>
            <a:ext cx="1371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>
                <a:solidFill>
                  <a:prstClr val="black"/>
                </a:solidFill>
              </a:rPr>
              <a:t>17 </a:t>
            </a:r>
            <a:r>
              <a:rPr lang="hr-HR" sz="2000">
                <a:solidFill>
                  <a:prstClr val="black"/>
                </a:solidFill>
              </a:rPr>
              <a:t>% </a:t>
            </a:r>
            <a:r>
              <a:rPr lang="hr-HR" sz="2000" dirty="0">
                <a:solidFill>
                  <a:prstClr val="black"/>
                </a:solidFill>
              </a:rPr>
              <a:t>3 =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7904634" y="3656968"/>
            <a:ext cx="392695" cy="6586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251986"/>
          </a:xfrm>
        </p:spPr>
        <p:txBody>
          <a:bodyPr/>
          <a:lstStyle/>
          <a:p>
            <a:r>
              <a:rPr lang="hr-HR"/>
              <a:t>Cjelobrojno </a:t>
            </a:r>
            <a:r>
              <a:rPr lang="hr-HR" smtClean="0"/>
              <a:t>dijeljenje (//) </a:t>
            </a:r>
            <a:r>
              <a:rPr lang="hr-HR"/>
              <a:t>i ostatak </a:t>
            </a:r>
            <a:r>
              <a:rPr lang="hr-HR" smtClean="0"/>
              <a:t>dijeljenja (%):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9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5.2. </a:t>
            </a:r>
            <a:r>
              <a:rPr lang="hr-HR"/>
              <a:t>Interaktivno </a:t>
            </a:r>
            <a:r>
              <a:rPr lang="hr-HR" smtClean="0"/>
              <a:t>sučelje </a:t>
            </a:r>
            <a:r>
              <a:rPr lang="hr-HR" sz="3600">
                <a:solidFill>
                  <a:srgbClr val="464646"/>
                </a:solidFill>
              </a:rPr>
              <a:t>Pythona (IDLE)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VARIJABLE I ZNAK PRIDRUŽIVANJA</a:t>
            </a:r>
          </a:p>
          <a:p>
            <a:pPr lvl="1"/>
            <a:r>
              <a:rPr lang="hr-HR" dirty="0" smtClean="0"/>
              <a:t>Simboli koji čuvaju određene vrijednosti</a:t>
            </a:r>
          </a:p>
          <a:p>
            <a:pPr lvl="3"/>
            <a:endParaRPr lang="hr-HR" dirty="0"/>
          </a:p>
          <a:p>
            <a:pPr lvl="3"/>
            <a:endParaRPr lang="hr-HR" dirty="0" smtClean="0"/>
          </a:p>
          <a:p>
            <a:pPr lvl="3"/>
            <a:endParaRPr lang="hr-HR" dirty="0"/>
          </a:p>
          <a:p>
            <a:pPr lvl="1"/>
            <a:r>
              <a:rPr lang="hr-HR" dirty="0" smtClean="0"/>
              <a:t>Nakon pridruživanja ništa se ne dešava. Zato se nakon znaka upita upisuje ime varijable.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724222" y="2614091"/>
            <a:ext cx="2383155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a=10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hr-HR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724221" y="4453659"/>
            <a:ext cx="2383155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pPr defTabSz="342900"/>
            <a:r>
              <a:rPr lang="hr-H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24220" y="5360315"/>
            <a:ext cx="741342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defTabSz="342900"/>
            <a:r>
              <a:rPr lang="hr-HR" sz="2000" dirty="0">
                <a:solidFill>
                  <a:prstClr val="black"/>
                </a:solidFill>
              </a:rPr>
              <a:t>Znak (=) nije znak jednakosti nego </a:t>
            </a:r>
            <a:r>
              <a:rPr lang="hr-H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pridruživanja</a:t>
            </a:r>
            <a:r>
              <a:rPr lang="hr-HR" sz="2000" dirty="0">
                <a:solidFill>
                  <a:prstClr val="black"/>
                </a:solidFill>
              </a:rPr>
              <a:t>. To znači da se varijabli s lijeve strane pridružuje neka vrijednost s desne strane znaka.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5.2. </a:t>
            </a:r>
            <a:r>
              <a:rPr lang="hr-HR"/>
              <a:t>Interaktivno </a:t>
            </a:r>
            <a:r>
              <a:rPr lang="hr-HR" smtClean="0"/>
              <a:t>sučelje </a:t>
            </a:r>
            <a:r>
              <a:rPr lang="hr-HR" sz="3600">
                <a:solidFill>
                  <a:srgbClr val="464646"/>
                </a:solidFill>
              </a:rPr>
              <a:t>Pythona (IDLE)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55806"/>
            <a:ext cx="8229600" cy="1681754"/>
          </a:xfrm>
        </p:spPr>
        <p:txBody>
          <a:bodyPr/>
          <a:lstStyle/>
          <a:p>
            <a:r>
              <a:rPr lang="hr-HR" dirty="0" smtClean="0"/>
              <a:t>VARIJABLE I ZNAK PRIDRUŽIVANJA</a:t>
            </a:r>
          </a:p>
          <a:p>
            <a:pPr lvl="1"/>
            <a:r>
              <a:rPr lang="hr-HR" dirty="0" smtClean="0"/>
              <a:t>Tekst se pridružuje na način da se stavi unutar </a:t>
            </a:r>
            <a:r>
              <a:rPr lang="hr-HR" dirty="0" err="1" smtClean="0"/>
              <a:t>polunavodnika</a:t>
            </a:r>
            <a:r>
              <a:rPr lang="hr-HR" dirty="0" smtClean="0"/>
              <a:t> ili </a:t>
            </a:r>
            <a:r>
              <a:rPr lang="hr-HR" smtClean="0"/>
              <a:t>navodnika.</a:t>
            </a:r>
            <a:endParaRPr lang="hr-HR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2678502" y="2970978"/>
            <a:ext cx="3700963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'python'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'python'</a:t>
            </a:r>
          </a:p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'Dobar dan'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'Dobar dan'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5.2. </a:t>
            </a:r>
            <a:r>
              <a:rPr lang="hr-HR"/>
              <a:t>Interaktivno </a:t>
            </a:r>
            <a:r>
              <a:rPr lang="hr-HR" smtClean="0"/>
              <a:t>sučelje </a:t>
            </a:r>
            <a:r>
              <a:rPr lang="hr-HR" sz="3600">
                <a:solidFill>
                  <a:srgbClr val="464646"/>
                </a:solidFill>
              </a:rPr>
              <a:t>Pythona (IDLE)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VIŠESTRUKO PRIDRUŽIVANJE</a:t>
            </a:r>
          </a:p>
          <a:p>
            <a:pPr lvl="1"/>
            <a:r>
              <a:rPr lang="hr-HR" dirty="0" smtClean="0"/>
              <a:t>Jednu vrijednost pridružiti </a:t>
            </a:r>
            <a:r>
              <a:rPr lang="hr-HR" smtClean="0"/>
              <a:t>više varijabli: 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2733366" y="2660082"/>
            <a:ext cx="2887147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a=b=c=10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38338" y="2650938"/>
            <a:ext cx="2882575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x=y=z=</a:t>
            </a:r>
            <a:r>
              <a:rPr lang="hr-HR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'Utorak'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'Utorak'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'Utorak'</a:t>
            </a:r>
          </a:p>
          <a:p>
            <a:pPr defTabSz="342900"/>
            <a:r>
              <a:rPr lang="hr-H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defTabSz="342900"/>
            <a:r>
              <a:rPr lang="hr-H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'Utorak'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733365" y="4650426"/>
            <a:ext cx="2887147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d,e,f=1,2,3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hr-HR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342900"/>
            <a:r>
              <a:rPr lang="hr-HR" sz="16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hr-HR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 defTabSz="342900"/>
            <a:r>
              <a:rPr lang="hr-HR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hr-HR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9&quot;/&gt;&lt;lineCharCount val=&quot;3&quot;/&gt;&lt;lineCharCount val=&quot;11&quot;/&gt;&lt;lineCharCount val=&quot;3&quot;/&gt;&lt;lineCharCount val=&quot;11&quot;/&gt;&lt;lineCharCount val=&quot;3&quot;/&gt;&lt;lineCharCount val=&quot;11&quot;/&gt;&lt;lineCharCount val=&quot;3&quot;/&gt;&lt;/TableIndex&gt;&lt;/ShapeTextInfo&gt;"/>
  <p:tag name="HTML_SHAPEINFO" val="&lt;ThreeDShapeInfo&gt;&lt;uuid val=&quot;{0A27BB64-635D-4E95-BFD8-FA1E2A1379FF}&quot;/&gt;&lt;isInvalidForFieldText val=&quot;0&quot;/&gt;&lt;Image&gt;&lt;filename val=&quot;C:\Users\Admin\AppData\Local\Temp\CP126812117377Session\CPTrustFolder126812117393\PPTImport126812450689\data\asimages\{0A27BB64-635D-4E95-BFD8-FA1E2A1379FF}_5.png&quot;/&gt;&lt;left val=&quot;90&quot;/&gt;&lt;top val=&quot;244&quot;/&gt;&lt;width val=&quot;312&quot;/&gt;&lt;height val=&quot;253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MP7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_MP7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1182</Words>
  <Application>Microsoft Office PowerPoint</Application>
  <PresentationFormat>Široki zaslon</PresentationFormat>
  <Paragraphs>350</Paragraphs>
  <Slides>25</Slides>
  <Notes>8</Notes>
  <HiddenSlides>1</HiddenSlides>
  <MMClips>3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2" baseType="lpstr">
      <vt:lpstr>Calibri</vt:lpstr>
      <vt:lpstr>Courier New</vt:lpstr>
      <vt:lpstr>Verdana</vt:lpstr>
      <vt:lpstr>Wingdings 2</vt:lpstr>
      <vt:lpstr>Wingdings 3</vt:lpstr>
      <vt:lpstr>Tema_MP7</vt:lpstr>
      <vt:lpstr>1_Tema_MP7</vt:lpstr>
      <vt:lpstr>5.2. Interaktivno sučelje Pythona</vt:lpstr>
      <vt:lpstr>5.2. Interaktivno sučelje Pythona</vt:lpstr>
      <vt:lpstr>5.2. Interaktivno sučelje Pythona (IDLE)</vt:lpstr>
      <vt:lpstr>5.2. Interaktivno sučelje Pythona (IDLE)</vt:lpstr>
      <vt:lpstr>5.2. Interaktivno sučelje Pythona (IDLE)</vt:lpstr>
      <vt:lpstr>5.2. Interaktivno sučelje Pythona (IDLE)</vt:lpstr>
      <vt:lpstr>5.2. Interaktivno sučelje Pythona (IDLE)</vt:lpstr>
      <vt:lpstr>5.2. Interaktivno sučelje Pythona (IDLE)</vt:lpstr>
      <vt:lpstr>5.2. Interaktivno sučelje Pythona (IDLE)</vt:lpstr>
      <vt:lpstr>5.2. Interaktivno sučelje Pythona (IDLE)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5.3. Naredbe za ulaz i izlaz podataka</vt:lpstr>
      <vt:lpstr>5.4. Izrada programa</vt:lpstr>
      <vt:lpstr>5.4. Izrada programa</vt:lpstr>
      <vt:lpstr>5.4. Izrada programa</vt:lpstr>
      <vt:lpstr>5.4. Izrada programa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5.2. Interaktivno sučelje Pythona</dc:title>
  <dc:creator>korisnik</dc:creator>
  <cp:lastModifiedBy>korisnik</cp:lastModifiedBy>
  <cp:revision>1</cp:revision>
  <dcterms:created xsi:type="dcterms:W3CDTF">2016-11-16T13:52:02Z</dcterms:created>
  <dcterms:modified xsi:type="dcterms:W3CDTF">2016-11-16T13:55:30Z</dcterms:modified>
</cp:coreProperties>
</file>