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handoutMasterIdLst>
    <p:handoutMasterId r:id="rId22"/>
  </p:handoutMasterIdLst>
  <p:sldIdLst>
    <p:sldId id="260" r:id="rId2"/>
    <p:sldId id="268" r:id="rId3"/>
    <p:sldId id="257" r:id="rId4"/>
    <p:sldId id="261" r:id="rId5"/>
    <p:sldId id="262" r:id="rId6"/>
    <p:sldId id="270" r:id="rId7"/>
    <p:sldId id="269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6" r:id="rId19"/>
    <p:sldId id="279" r:id="rId20"/>
    <p:sldId id="267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 varScale="1">
        <p:scale>
          <a:sx n="103" d="100"/>
          <a:sy n="103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67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9E95-81F9-40D0-AAC2-8090A76CCEB9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FAB2-AF7D-4438-B149-810D90A755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8377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dirty="0" smtClean="0"/>
              <a:t>Uredite stilove teksta matrice</a:t>
            </a:r>
          </a:p>
          <a:p>
            <a:pPr lvl="1" eaLnBrk="1" latinLnBrk="0" hangingPunct="1"/>
            <a:r>
              <a:rPr lang="hr-HR" dirty="0" smtClean="0"/>
              <a:t>Druga razina</a:t>
            </a:r>
          </a:p>
          <a:p>
            <a:pPr lvl="2" eaLnBrk="1" latinLnBrk="0" hangingPunct="1"/>
            <a:r>
              <a:rPr lang="hr-HR" dirty="0" smtClean="0"/>
              <a:t>Treća razina</a:t>
            </a:r>
          </a:p>
          <a:p>
            <a:pPr lvl="3" eaLnBrk="1" latinLnBrk="0" hangingPunct="1"/>
            <a:r>
              <a:rPr lang="hr-HR" dirty="0" smtClean="0"/>
              <a:t>Četvrta razina</a:t>
            </a:r>
          </a:p>
          <a:p>
            <a:pPr lvl="4" eaLnBrk="1" latinLnBrk="0" hangingPunct="1"/>
            <a:r>
              <a:rPr lang="hr-HR" dirty="0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19.8.2014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dirty="0"/>
              <a:t>6. MS </a:t>
            </a:r>
            <a:r>
              <a:rPr lang="hr-HR" dirty="0" smtClean="0"/>
              <a:t>PowerPoint </a:t>
            </a:r>
            <a:r>
              <a:rPr lang="hr-HR" dirty="0" err="1" smtClean="0"/>
              <a:t>2010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l-PL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6.1. Upoznavanje alata za </a:t>
            </a:r>
            <a:endParaRPr lang="pl-PL" sz="4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pl-PL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izradu </a:t>
            </a:r>
            <a:r>
              <a:rPr lang="pl-PL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prezentacija</a:t>
            </a:r>
            <a:endParaRPr lang="hr-HR" sz="4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95133"/>
            <a:ext cx="5124020" cy="4669469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492896"/>
            <a:ext cx="5194920" cy="4178000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alazi </a:t>
            </a:r>
            <a:r>
              <a:rPr lang="hr-HR" dirty="0"/>
              <a:t>se iznad ili ispod vrpce (</a:t>
            </a:r>
            <a:r>
              <a:rPr lang="hr-HR" i="1" dirty="0" err="1"/>
              <a:t>Ribbon</a:t>
            </a:r>
            <a:r>
              <a:rPr lang="hr-HR" dirty="0" smtClean="0"/>
              <a:t>)</a:t>
            </a:r>
          </a:p>
          <a:p>
            <a:r>
              <a:rPr lang="hr-HR" dirty="0"/>
              <a:t>o</a:t>
            </a:r>
            <a:r>
              <a:rPr lang="hr-HR" dirty="0" smtClean="0"/>
              <a:t>mogućuje </a:t>
            </a:r>
            <a:r>
              <a:rPr lang="hr-HR" dirty="0"/>
              <a:t>brzi pristup najčešće rabljenim alatima (naredbama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popis </a:t>
            </a:r>
            <a:r>
              <a:rPr lang="hr-HR" dirty="0"/>
              <a:t>naredaba ove trake možete prilagoditi klikom na gumb padajućeg izbornika i odabirom naredbe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Alatna traka za brzi pristup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3131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988841"/>
            <a:ext cx="8784976" cy="1440160"/>
          </a:xfrm>
        </p:spPr>
        <p:txBody>
          <a:bodyPr>
            <a:normAutofit/>
          </a:bodyPr>
          <a:lstStyle/>
          <a:p>
            <a:pPr algn="l"/>
            <a:r>
              <a:rPr lang="hr-HR" sz="2600" b="1" dirty="0"/>
              <a:t>v</a:t>
            </a:r>
            <a:r>
              <a:rPr lang="hr-HR" sz="2600" b="1" dirty="0" smtClean="0"/>
              <a:t>rpca</a:t>
            </a:r>
            <a:r>
              <a:rPr lang="hr-HR" sz="2600" dirty="0" smtClean="0"/>
              <a:t> u </a:t>
            </a:r>
            <a:r>
              <a:rPr lang="hr-HR" sz="2600" dirty="0"/>
              <a:t>programima paketa </a:t>
            </a:r>
            <a:r>
              <a:rPr lang="hr-HR" sz="2600" i="1" dirty="0" smtClean="0"/>
              <a:t>MS </a:t>
            </a:r>
            <a:r>
              <a:rPr lang="hr-HR" sz="2600" i="1" dirty="0"/>
              <a:t>Office 2010 </a:t>
            </a:r>
            <a:r>
              <a:rPr lang="hr-HR" sz="2600" dirty="0"/>
              <a:t>zamjenjuje izbornike i alatne </a:t>
            </a:r>
            <a:r>
              <a:rPr lang="hr-HR" sz="2600" dirty="0" smtClean="0"/>
              <a:t>trake</a:t>
            </a:r>
          </a:p>
          <a:p>
            <a:pPr algn="l"/>
            <a:r>
              <a:rPr lang="hr-HR" sz="2600" dirty="0"/>
              <a:t>o</a:t>
            </a:r>
            <a:r>
              <a:rPr lang="hr-HR" sz="2600" dirty="0" smtClean="0"/>
              <a:t>mogućuje </a:t>
            </a:r>
            <a:r>
              <a:rPr lang="hr-HR" sz="2600" dirty="0"/>
              <a:t>brzo pronalaženje i izbor </a:t>
            </a:r>
            <a:r>
              <a:rPr lang="hr-HR" sz="2600" dirty="0" smtClean="0"/>
              <a:t>naredaba</a:t>
            </a:r>
            <a:endParaRPr lang="hr-HR" sz="2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Vrpca (</a:t>
            </a:r>
            <a:r>
              <a:rPr lang="hr-HR" dirty="0" err="1" smtClean="0"/>
              <a:t>Ribbon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Rezervirano mjesto sadržaja 1"/>
          <p:cNvSpPr txBox="1">
            <a:spLocks/>
          </p:cNvSpPr>
          <p:nvPr/>
        </p:nvSpPr>
        <p:spPr>
          <a:xfrm>
            <a:off x="179512" y="5367504"/>
            <a:ext cx="8964488" cy="14401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just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hr-HR" sz="2800" b="1" dirty="0"/>
              <a:t>n</a:t>
            </a:r>
            <a:r>
              <a:rPr lang="vi-VN" sz="2800" b="1" dirty="0" smtClean="0"/>
              <a:t>aredbe</a:t>
            </a:r>
            <a:r>
              <a:rPr lang="vi-VN" sz="2800" dirty="0" smtClean="0"/>
              <a:t> </a:t>
            </a:r>
            <a:r>
              <a:rPr lang="vi-VN" sz="2800" i="1" dirty="0"/>
              <a:t>PowerPointa </a:t>
            </a:r>
            <a:r>
              <a:rPr lang="vi-VN" sz="2800" dirty="0"/>
              <a:t>raspoređene su u </a:t>
            </a:r>
            <a:r>
              <a:rPr lang="vi-VN" sz="2800" b="1" dirty="0"/>
              <a:t>karticama</a:t>
            </a:r>
            <a:r>
              <a:rPr lang="vi-VN" sz="2800" dirty="0"/>
              <a:t> (1) i </a:t>
            </a:r>
            <a:r>
              <a:rPr lang="vi-VN" sz="2800" b="1" dirty="0"/>
              <a:t>grupama</a:t>
            </a:r>
            <a:r>
              <a:rPr lang="vi-VN" sz="2800" dirty="0"/>
              <a:t> (2) </a:t>
            </a:r>
            <a:endParaRPr lang="hr-HR" sz="2800" dirty="0"/>
          </a:p>
          <a:p>
            <a:pPr algn="l"/>
            <a:r>
              <a:rPr lang="hr-HR" sz="2800" dirty="0"/>
              <a:t>n</a:t>
            </a:r>
            <a:r>
              <a:rPr lang="vi-VN" sz="2800" dirty="0" smtClean="0"/>
              <a:t>eke </a:t>
            </a:r>
            <a:r>
              <a:rPr lang="vi-VN" sz="2800" dirty="0"/>
              <a:t>su kartice uvijek prikazane na ekranu, dok se druge pojavljuju ovisno o tome što trenutačno </a:t>
            </a:r>
            <a:r>
              <a:rPr lang="vi-VN" sz="2800" dirty="0" smtClean="0"/>
              <a:t>radimo</a:t>
            </a:r>
            <a:endParaRPr lang="hr-HR" sz="2800" dirty="0"/>
          </a:p>
        </p:txBody>
      </p:sp>
      <p:grpSp>
        <p:nvGrpSpPr>
          <p:cNvPr id="10" name="Grupa 9"/>
          <p:cNvGrpSpPr/>
          <p:nvPr/>
        </p:nvGrpSpPr>
        <p:grpSpPr>
          <a:xfrm>
            <a:off x="899592" y="3462879"/>
            <a:ext cx="7272808" cy="1542365"/>
            <a:chOff x="539552" y="3429000"/>
            <a:chExt cx="7992890" cy="180020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429000"/>
              <a:ext cx="7992890" cy="1790614"/>
            </a:xfrm>
            <a:prstGeom prst="rect">
              <a:avLst/>
            </a:prstGeom>
          </p:spPr>
        </p:pic>
        <p:sp>
          <p:nvSpPr>
            <p:cNvPr id="6" name="Pravokutnik 5"/>
            <p:cNvSpPr/>
            <p:nvPr/>
          </p:nvSpPr>
          <p:spPr>
            <a:xfrm>
              <a:off x="683568" y="3789040"/>
              <a:ext cx="7848872" cy="144016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3851920" y="4137466"/>
              <a:ext cx="3042084" cy="108602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6372200" y="4725144"/>
              <a:ext cx="521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6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2033972" y="3728645"/>
              <a:ext cx="521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600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920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41968" y="1268760"/>
            <a:ext cx="8722520" cy="1440160"/>
          </a:xfrm>
        </p:spPr>
        <p:txBody>
          <a:bodyPr>
            <a:noAutofit/>
          </a:bodyPr>
          <a:lstStyle/>
          <a:p>
            <a:pPr algn="l"/>
            <a:r>
              <a:rPr lang="hr-HR" sz="2600" dirty="0"/>
              <a:t>o</a:t>
            </a:r>
            <a:r>
              <a:rPr lang="vi-VN" sz="2600" dirty="0" smtClean="0"/>
              <a:t>tvorena </a:t>
            </a:r>
            <a:r>
              <a:rPr lang="vi-VN" sz="2600" dirty="0"/>
              <a:t>kartica istaknuta je svjetlijom bojom od </a:t>
            </a:r>
            <a:r>
              <a:rPr lang="vi-VN" sz="2600" dirty="0" smtClean="0"/>
              <a:t>ostalih </a:t>
            </a:r>
            <a:endParaRPr lang="hr-HR" sz="26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27" y="3713893"/>
            <a:ext cx="4441703" cy="20999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5889" y="3659911"/>
            <a:ext cx="2399022" cy="2207951"/>
          </a:xfrm>
          <a:prstGeom prst="rect">
            <a:avLst/>
          </a:prstGeom>
        </p:spPr>
      </p:pic>
      <p:sp>
        <p:nvSpPr>
          <p:cNvPr id="8" name="Rezervirano mjesto sadržaja 1"/>
          <p:cNvSpPr txBox="1">
            <a:spLocks/>
          </p:cNvSpPr>
          <p:nvPr/>
        </p:nvSpPr>
        <p:spPr>
          <a:xfrm>
            <a:off x="251520" y="1844824"/>
            <a:ext cx="8398991" cy="150627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just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just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hr-HR" sz="2600" dirty="0"/>
              <a:t>n</a:t>
            </a:r>
            <a:r>
              <a:rPr lang="hr-HR" sz="2600" dirty="0" smtClean="0"/>
              <a:t>akon odabira pojedinog alata ili sadržaja dokumenta pojavit će se kartica odabranog alata ili sadržaja, tzv. kontekstualna kartica </a:t>
            </a:r>
            <a:endParaRPr lang="hr-HR" sz="2600" dirty="0"/>
          </a:p>
        </p:txBody>
      </p:sp>
    </p:spTree>
    <p:extLst>
      <p:ext uri="{BB962C8B-B14F-4D97-AF65-F5344CB8AC3E}">
        <p14:creationId xmlns="" xmlns:p14="http://schemas.microsoft.com/office/powerpoint/2010/main" val="37748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448" y="2060848"/>
            <a:ext cx="5510584" cy="3440392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429000"/>
            <a:ext cx="5915000" cy="3240360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p</a:t>
            </a:r>
            <a:r>
              <a:rPr lang="hr-HR" dirty="0" smtClean="0"/>
              <a:t>ojedini </a:t>
            </a:r>
            <a:r>
              <a:rPr lang="hr-HR" dirty="0"/>
              <a:t>gumbi okvira naredaba omogućuju izbor dodatnih </a:t>
            </a:r>
            <a:r>
              <a:rPr lang="hr-HR" dirty="0" smtClean="0"/>
              <a:t>sadržaja </a:t>
            </a:r>
          </a:p>
          <a:p>
            <a:pPr algn="l"/>
            <a:r>
              <a:rPr lang="hr-HR" dirty="0"/>
              <a:t>p</a:t>
            </a:r>
            <a:r>
              <a:rPr lang="hr-HR" dirty="0" smtClean="0"/>
              <a:t>rikazani </a:t>
            </a:r>
            <a:r>
              <a:rPr lang="hr-HR" dirty="0"/>
              <a:t>su sa strelicom prema </a:t>
            </a:r>
            <a:r>
              <a:rPr lang="hr-HR" dirty="0" smtClean="0"/>
              <a:t>dolje </a:t>
            </a:r>
          </a:p>
          <a:p>
            <a:pPr algn="l"/>
            <a:r>
              <a:rPr lang="hr-HR" dirty="0"/>
              <a:t>k</a:t>
            </a:r>
            <a:r>
              <a:rPr lang="hr-HR" dirty="0" smtClean="0"/>
              <a:t>likom </a:t>
            </a:r>
            <a:r>
              <a:rPr lang="hr-HR" dirty="0"/>
              <a:t>na gumb otvara se padajući izbornik (kontekstna ploča, tj. galerija) s dodatnim naredbama (alatima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Padajući izbornici </a:t>
            </a:r>
          </a:p>
        </p:txBody>
      </p:sp>
    </p:spTree>
    <p:extLst>
      <p:ext uri="{BB962C8B-B14F-4D97-AF65-F5344CB8AC3E}">
        <p14:creationId xmlns="" xmlns:p14="http://schemas.microsoft.com/office/powerpoint/2010/main" val="42452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74435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okretači </a:t>
            </a:r>
            <a:r>
              <a:rPr lang="hr-HR" dirty="0"/>
              <a:t>dijaloških okvira </a:t>
            </a:r>
            <a:r>
              <a:rPr lang="hr-HR" dirty="0" smtClean="0"/>
              <a:t>male </a:t>
            </a:r>
            <a:r>
              <a:rPr lang="hr-HR" dirty="0"/>
              <a:t>su ikone prikazane u donjemu desnom kutu pojedinih grupa </a:t>
            </a:r>
            <a:r>
              <a:rPr lang="hr-HR" dirty="0" smtClean="0"/>
              <a:t>naredaba</a:t>
            </a:r>
          </a:p>
          <a:p>
            <a:r>
              <a:rPr lang="hr-HR" dirty="0"/>
              <a:t>k</a:t>
            </a:r>
            <a:r>
              <a:rPr lang="hr-HR" dirty="0" smtClean="0"/>
              <a:t>likom </a:t>
            </a:r>
            <a:r>
              <a:rPr lang="hr-HR" dirty="0"/>
              <a:t>na ikonu pokretača otvara se povezani dijaloški okvir ili okno zadataka koje pruža dodatne mogućnosti za tu </a:t>
            </a:r>
            <a:r>
              <a:rPr lang="hr-HR" dirty="0" smtClean="0"/>
              <a:t>grupu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Pokretači dijaloških okvira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888" y="3789040"/>
            <a:ext cx="5270670" cy="295157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495223" y="4581128"/>
            <a:ext cx="372921" cy="43204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735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r>
              <a:rPr lang="hr-HR" dirty="0" smtClean="0"/>
              <a:t>naslovna </a:t>
            </a:r>
            <a:r>
              <a:rPr lang="hr-HR" dirty="0"/>
              <a:t>traka prikazuje:</a:t>
            </a:r>
          </a:p>
          <a:p>
            <a:pPr lvl="1"/>
            <a:r>
              <a:rPr lang="hr-HR" dirty="0" smtClean="0"/>
              <a:t>naziv </a:t>
            </a:r>
            <a:r>
              <a:rPr lang="hr-HR" dirty="0"/>
              <a:t>trenutačne </a:t>
            </a:r>
            <a:r>
              <a:rPr lang="hr-HR" dirty="0" smtClean="0"/>
              <a:t>prezentacije</a:t>
            </a:r>
          </a:p>
          <a:p>
            <a:pPr lvl="1"/>
            <a:r>
              <a:rPr lang="hr-HR" dirty="0" smtClean="0"/>
              <a:t>naziv programa</a:t>
            </a:r>
          </a:p>
          <a:p>
            <a:pPr lvl="1"/>
            <a:r>
              <a:rPr lang="hr-HR" dirty="0" smtClean="0"/>
              <a:t>gumbe </a:t>
            </a:r>
            <a:r>
              <a:rPr lang="hr-HR" dirty="0"/>
              <a:t>za </a:t>
            </a:r>
            <a:r>
              <a:rPr lang="hr-HR" dirty="0" smtClean="0"/>
              <a:t>standardnu </a:t>
            </a:r>
            <a:r>
              <a:rPr lang="hr-HR" dirty="0"/>
              <a:t>veličinu </a:t>
            </a:r>
            <a:r>
              <a:rPr lang="hr-HR" dirty="0" smtClean="0"/>
              <a:t>prozora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Naslovna traka</a:t>
            </a:r>
            <a:endParaRPr lang="hr-HR" dirty="0"/>
          </a:p>
        </p:txBody>
      </p:sp>
      <p:pic>
        <p:nvPicPr>
          <p:cNvPr id="8" name="Picture 7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56" y="2132856"/>
            <a:ext cx="8930640" cy="499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5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3874435"/>
          </a:xfrm>
        </p:spPr>
        <p:txBody>
          <a:bodyPr/>
          <a:lstStyle/>
          <a:p>
            <a:r>
              <a:rPr lang="hr-HR" dirty="0"/>
              <a:t>r</a:t>
            </a:r>
            <a:r>
              <a:rPr lang="vi-VN" dirty="0" smtClean="0"/>
              <a:t>adna </a:t>
            </a:r>
            <a:r>
              <a:rPr lang="vi-VN" dirty="0"/>
              <a:t>površina prikazuje slajd koji trenutačno </a:t>
            </a:r>
            <a:r>
              <a:rPr lang="vi-VN" dirty="0" smtClean="0"/>
              <a:t>obrađujemo </a:t>
            </a:r>
            <a:endParaRPr lang="hr-HR" dirty="0" smtClean="0"/>
          </a:p>
          <a:p>
            <a:r>
              <a:rPr lang="hr-HR" dirty="0"/>
              <a:t>s</a:t>
            </a:r>
            <a:r>
              <a:rPr lang="vi-VN" dirty="0" smtClean="0"/>
              <a:t>adržava </a:t>
            </a:r>
            <a:r>
              <a:rPr lang="vi-VN" dirty="0"/>
              <a:t>okvire za dodavanje teksta i </a:t>
            </a:r>
            <a:r>
              <a:rPr lang="vi-VN" dirty="0" smtClean="0"/>
              <a:t>slika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površina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189" y="3429000"/>
            <a:ext cx="7794571" cy="330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4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2132856"/>
            <a:ext cx="6840760" cy="4725144"/>
          </a:xfrm>
        </p:spPr>
        <p:txBody>
          <a:bodyPr>
            <a:normAutofit/>
          </a:bodyPr>
          <a:lstStyle/>
          <a:p>
            <a:pPr algn="l"/>
            <a:r>
              <a:rPr lang="hr-HR" sz="2600" dirty="0"/>
              <a:t>o</a:t>
            </a:r>
            <a:r>
              <a:rPr lang="hr-HR" sz="2600" dirty="0" smtClean="0"/>
              <a:t>kvir </a:t>
            </a:r>
            <a:r>
              <a:rPr lang="hr-HR" sz="2600" dirty="0"/>
              <a:t>slajdova nalazi se na </a:t>
            </a:r>
            <a:r>
              <a:rPr lang="hr-HR" sz="2600" dirty="0" smtClean="0"/>
              <a:t>lijevoj </a:t>
            </a:r>
            <a:r>
              <a:rPr lang="hr-HR" sz="2600" dirty="0"/>
              <a:t>strani </a:t>
            </a:r>
            <a:r>
              <a:rPr lang="hr-HR" sz="2600" dirty="0" smtClean="0"/>
              <a:t>prozora </a:t>
            </a:r>
          </a:p>
          <a:p>
            <a:pPr algn="l"/>
            <a:r>
              <a:rPr lang="hr-HR" sz="2600" dirty="0"/>
              <a:t>u</a:t>
            </a:r>
            <a:r>
              <a:rPr lang="hr-HR" sz="2600" dirty="0" smtClean="0"/>
              <a:t> </a:t>
            </a:r>
            <a:r>
              <a:rPr lang="hr-HR" sz="2600" dirty="0"/>
              <a:t>tom okviru prikazani su svi slajdovi u </a:t>
            </a:r>
            <a:r>
              <a:rPr lang="hr-HR" sz="2600" dirty="0" smtClean="0"/>
              <a:t>prezentaciji</a:t>
            </a:r>
          </a:p>
          <a:p>
            <a:pPr algn="l"/>
            <a:r>
              <a:rPr lang="hr-HR" sz="2600" dirty="0" smtClean="0"/>
              <a:t>možete </a:t>
            </a:r>
            <a:r>
              <a:rPr lang="hr-HR" sz="2600" dirty="0"/>
              <a:t>izabrati dva pogleda: </a:t>
            </a:r>
          </a:p>
          <a:p>
            <a:pPr lvl="1" algn="l"/>
            <a:r>
              <a:rPr lang="hr-HR" sz="2200" b="1" dirty="0" smtClean="0"/>
              <a:t>Slajdovi</a:t>
            </a:r>
            <a:r>
              <a:rPr lang="hr-HR" sz="2200" dirty="0" smtClean="0"/>
              <a:t> </a:t>
            </a:r>
            <a:r>
              <a:rPr lang="hr-HR" sz="2200" dirty="0"/>
              <a:t>– slajdovi su prikazani kao umanjene </a:t>
            </a:r>
            <a:r>
              <a:rPr lang="hr-HR" sz="2200" dirty="0" smtClean="0"/>
              <a:t>slike</a:t>
            </a:r>
          </a:p>
          <a:p>
            <a:pPr lvl="1" algn="l"/>
            <a:r>
              <a:rPr lang="hr-HR" sz="2200" dirty="0" smtClean="0"/>
              <a:t> </a:t>
            </a:r>
            <a:r>
              <a:rPr lang="hr-HR" sz="2200" b="1" dirty="0"/>
              <a:t>Struktura</a:t>
            </a:r>
            <a:r>
              <a:rPr lang="hr-HR" sz="2200" dirty="0"/>
              <a:t> – prikazuje samo tekst </a:t>
            </a:r>
            <a:r>
              <a:rPr lang="hr-HR" sz="2200" dirty="0" smtClean="0"/>
              <a:t>slajdova </a:t>
            </a:r>
          </a:p>
          <a:p>
            <a:pPr algn="l"/>
            <a:r>
              <a:rPr lang="hr-HR" sz="2600" dirty="0" smtClean="0"/>
              <a:t>za </a:t>
            </a:r>
            <a:r>
              <a:rPr lang="hr-HR" sz="2600" dirty="0"/>
              <a:t>prikaz okvira slajdova prikažite karticu </a:t>
            </a:r>
            <a:r>
              <a:rPr lang="hr-HR" sz="2600" b="1" dirty="0"/>
              <a:t>Prikaz</a:t>
            </a:r>
            <a:r>
              <a:rPr lang="hr-HR" sz="2600" dirty="0"/>
              <a:t> (</a:t>
            </a:r>
            <a:r>
              <a:rPr lang="hr-HR" sz="2600" i="1" dirty="0" err="1"/>
              <a:t>View</a:t>
            </a:r>
            <a:r>
              <a:rPr lang="hr-HR" sz="2600" dirty="0"/>
              <a:t>) i iz grupe naredaba </a:t>
            </a:r>
            <a:r>
              <a:rPr lang="hr-HR" sz="2600" b="1" dirty="0"/>
              <a:t>Prezentacijski prikazi </a:t>
            </a:r>
            <a:r>
              <a:rPr lang="hr-HR" sz="2600" dirty="0"/>
              <a:t>(</a:t>
            </a:r>
            <a:r>
              <a:rPr lang="hr-HR" sz="2600" i="1" dirty="0" err="1"/>
              <a:t>Presentation</a:t>
            </a:r>
            <a:r>
              <a:rPr lang="hr-HR" sz="2600" i="1" dirty="0"/>
              <a:t> </a:t>
            </a:r>
            <a:r>
              <a:rPr lang="hr-HR" sz="2600" i="1" dirty="0" err="1"/>
              <a:t>Views</a:t>
            </a:r>
            <a:r>
              <a:rPr lang="hr-HR" sz="2600" dirty="0"/>
              <a:t>) izaberite prikaz </a:t>
            </a:r>
            <a:r>
              <a:rPr lang="hr-HR" sz="2600" b="1" dirty="0"/>
              <a:t>Normalno</a:t>
            </a:r>
            <a:r>
              <a:rPr lang="hr-HR" sz="2600" dirty="0"/>
              <a:t> (</a:t>
            </a:r>
            <a:r>
              <a:rPr lang="hr-HR" sz="2600" i="1" dirty="0" err="1"/>
              <a:t>Normal</a:t>
            </a:r>
            <a:r>
              <a:rPr lang="hr-HR" sz="2600" dirty="0" smtClean="0"/>
              <a:t>) </a:t>
            </a:r>
            <a:endParaRPr lang="hr-HR" sz="2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Okvir slajdova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1182153"/>
            <a:ext cx="2071222" cy="5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57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Prezentacijski prikazi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648072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702184" cy="63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451925"/>
              </p:ext>
            </p:extLst>
          </p:nvPr>
        </p:nvGraphicFramePr>
        <p:xfrm>
          <a:off x="251520" y="2132856"/>
          <a:ext cx="8640960" cy="4540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183"/>
                <a:gridCol w="7768777"/>
              </a:tblGrid>
              <a:tr h="122413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600" b="1" dirty="0" smtClean="0"/>
                        <a:t>Normalni prikaz (</a:t>
                      </a:r>
                      <a:r>
                        <a:rPr lang="hr-HR" sz="2600" b="1" dirty="0" err="1" smtClean="0"/>
                        <a:t>Normal</a:t>
                      </a:r>
                      <a:r>
                        <a:rPr lang="hr-HR" sz="2600" b="1" dirty="0" smtClean="0"/>
                        <a:t> </a:t>
                      </a:r>
                      <a:r>
                        <a:rPr lang="hr-HR" sz="2600" b="1" dirty="0" err="1" smtClean="0"/>
                        <a:t>View</a:t>
                      </a:r>
                      <a:r>
                        <a:rPr lang="hr-HR" sz="2600" b="1" dirty="0" smtClean="0"/>
                        <a:t>) </a:t>
                      </a:r>
                      <a:r>
                        <a:rPr lang="hr-HR" sz="2600" dirty="0" smtClean="0"/>
                        <a:t>prikazuje osnovni izgled prezentacije. Rabi se za pisanje i oblikovanje prezentacije.</a:t>
                      </a:r>
                    </a:p>
                  </a:txBody>
                  <a:tcPr/>
                </a:tc>
              </a:tr>
              <a:tr h="128442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600" b="1" dirty="0" smtClean="0"/>
                        <a:t>Pogled razvrstavača slajdova</a:t>
                      </a:r>
                      <a:r>
                        <a:rPr lang="hr-HR" sz="2600" dirty="0" smtClean="0"/>
                        <a:t> – prikazuje slajdove prezentacije u obliku manjih slika s njihovim dodatnim obilježjima (vremenom trajanja, vrstom animacije). </a:t>
                      </a:r>
                    </a:p>
                  </a:txBody>
                  <a:tcPr/>
                </a:tc>
              </a:tr>
              <a:tr h="98801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600" dirty="0" smtClean="0"/>
                        <a:t>Prikaz za čitanje (</a:t>
                      </a:r>
                      <a:r>
                        <a:rPr lang="hr-HR" sz="2600" i="1" dirty="0" err="1" smtClean="0"/>
                        <a:t>Reading</a:t>
                      </a:r>
                      <a:r>
                        <a:rPr lang="hr-HR" sz="2600" i="1" dirty="0" smtClean="0"/>
                        <a:t> </a:t>
                      </a:r>
                      <a:r>
                        <a:rPr lang="hr-HR" sz="2600" i="1" dirty="0" err="1" smtClean="0"/>
                        <a:t>View</a:t>
                      </a:r>
                      <a:r>
                        <a:rPr lang="hr-HR" sz="2600" dirty="0" smtClean="0"/>
                        <a:t>) primjenjuje se za prezentaciju na vlastitu računalu</a:t>
                      </a:r>
                      <a:endParaRPr lang="hr-HR" sz="2600" dirty="0"/>
                    </a:p>
                  </a:txBody>
                  <a:tcPr/>
                </a:tc>
              </a:tr>
              <a:tr h="988017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600" b="1" dirty="0" err="1" smtClean="0"/>
                        <a:t>Dijaprojekcija</a:t>
                      </a:r>
                      <a:r>
                        <a:rPr lang="hr-HR" sz="2600" b="1" dirty="0" smtClean="0"/>
                        <a:t> od trenutnog slajda</a:t>
                      </a:r>
                      <a:r>
                        <a:rPr lang="hr-HR" sz="2600" dirty="0" smtClean="0"/>
                        <a:t> – pokreće pregled prezentacije od trenutnog slajda.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702184" cy="63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9" y="5877272"/>
            <a:ext cx="702184" cy="63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r>
              <a:rPr lang="hr-HR" dirty="0" smtClean="0"/>
              <a:t>u </a:t>
            </a:r>
            <a:r>
              <a:rPr lang="hr-HR" dirty="0"/>
              <a:t>taj okvir upisujemo bilješke o slajdu (</a:t>
            </a:r>
            <a:r>
              <a:rPr lang="hr-HR" dirty="0" smtClean="0"/>
              <a:t>posebno </a:t>
            </a:r>
            <a:r>
              <a:rPr lang="hr-HR" dirty="0"/>
              <a:t>za svaki slajd</a:t>
            </a:r>
            <a:r>
              <a:rPr lang="hr-HR" dirty="0" smtClean="0"/>
              <a:t>) </a:t>
            </a:r>
          </a:p>
          <a:p>
            <a:r>
              <a:rPr lang="hr-HR" dirty="0"/>
              <a:t>m</a:t>
            </a:r>
            <a:r>
              <a:rPr lang="hr-HR" dirty="0" smtClean="0"/>
              <a:t>oguće </a:t>
            </a:r>
            <a:r>
              <a:rPr lang="hr-HR" dirty="0"/>
              <a:t>ih je ispisati na pisač i koristiti se njima tijekom prezentacije kao </a:t>
            </a:r>
            <a:r>
              <a:rPr lang="hr-HR" dirty="0" smtClean="0"/>
              <a:t>podsjetnikom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Okvir za bilješke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43" y="5101306"/>
            <a:ext cx="7813270" cy="831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8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608512"/>
          </a:xfrm>
        </p:spPr>
        <p:txBody>
          <a:bodyPr>
            <a:normAutofit/>
          </a:bodyPr>
          <a:lstStyle/>
          <a:p>
            <a:r>
              <a:rPr lang="hr-HR" dirty="0"/>
              <a:t>I</a:t>
            </a:r>
            <a:r>
              <a:rPr lang="vi-VN" dirty="0" smtClean="0"/>
              <a:t>zrađujete </a:t>
            </a:r>
            <a:r>
              <a:rPr lang="vi-VN" dirty="0"/>
              <a:t>li sadržaje koje treba pokazati, izložiti odnosno prezentirati drugima? </a:t>
            </a:r>
            <a:endParaRPr lang="hr-HR" dirty="0"/>
          </a:p>
          <a:p>
            <a:r>
              <a:rPr lang="hr-HR" dirty="0" smtClean="0"/>
              <a:t>n</a:t>
            </a:r>
            <a:r>
              <a:rPr lang="vi-VN" dirty="0" smtClean="0"/>
              <a:t>eki </a:t>
            </a:r>
            <a:r>
              <a:rPr lang="vi-VN" dirty="0"/>
              <a:t>od načina prezentacije sadržaja koje ste susretali jesu: </a:t>
            </a:r>
            <a:endParaRPr lang="hr-HR" dirty="0"/>
          </a:p>
          <a:p>
            <a:pPr lvl="1"/>
            <a:r>
              <a:rPr lang="vi-VN" dirty="0" smtClean="0"/>
              <a:t>izradba </a:t>
            </a:r>
            <a:r>
              <a:rPr lang="vi-VN" dirty="0"/>
              <a:t>referata (sastavka</a:t>
            </a:r>
            <a:r>
              <a:rPr lang="vi-VN" dirty="0" smtClean="0"/>
              <a:t>) </a:t>
            </a:r>
            <a:endParaRPr lang="hr-HR" dirty="0" smtClean="0"/>
          </a:p>
          <a:p>
            <a:pPr lvl="1"/>
            <a:r>
              <a:rPr lang="vi-VN" dirty="0" smtClean="0"/>
              <a:t>plakata </a:t>
            </a:r>
            <a:endParaRPr lang="hr-HR" dirty="0" smtClean="0"/>
          </a:p>
          <a:p>
            <a:pPr lvl="1"/>
            <a:r>
              <a:rPr lang="vi-VN" dirty="0" smtClean="0"/>
              <a:t>priprema panoa </a:t>
            </a:r>
            <a:endParaRPr lang="hr-HR" dirty="0"/>
          </a:p>
          <a:p>
            <a:r>
              <a:rPr lang="hr-HR" dirty="0"/>
              <a:t>J</a:t>
            </a:r>
            <a:r>
              <a:rPr lang="vi-VN" dirty="0" smtClean="0"/>
              <a:t>este </a:t>
            </a:r>
            <a:r>
              <a:rPr lang="vi-VN" dirty="0"/>
              <a:t>li ikada prezentirali sadržaj uz pomoć računala?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9329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4536504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Što </a:t>
            </a:r>
            <a:r>
              <a:rPr lang="hr-HR" sz="2800" dirty="0"/>
              <a:t>je </a:t>
            </a:r>
            <a:r>
              <a:rPr lang="hr-HR" sz="2800" i="1" dirty="0"/>
              <a:t>PowerPoint</a:t>
            </a:r>
            <a:r>
              <a:rPr lang="hr-HR" sz="2800" dirty="0"/>
              <a:t>? </a:t>
            </a:r>
          </a:p>
          <a:p>
            <a:pPr algn="l"/>
            <a:r>
              <a:rPr lang="hr-HR" sz="2800" dirty="0" smtClean="0"/>
              <a:t>Što </a:t>
            </a:r>
            <a:r>
              <a:rPr lang="hr-HR" sz="2800" dirty="0"/>
              <a:t>je prezentacija? </a:t>
            </a:r>
          </a:p>
          <a:p>
            <a:pPr algn="l"/>
            <a:r>
              <a:rPr lang="hr-HR" sz="2800" dirty="0" smtClean="0"/>
              <a:t>Što </a:t>
            </a:r>
            <a:r>
              <a:rPr lang="hr-HR" sz="2800" dirty="0"/>
              <a:t>je slajd? </a:t>
            </a:r>
          </a:p>
          <a:p>
            <a:pPr algn="l"/>
            <a:r>
              <a:rPr lang="pl-PL" sz="2800" dirty="0" smtClean="0"/>
              <a:t>Koji </a:t>
            </a:r>
            <a:r>
              <a:rPr lang="pl-PL" sz="2800" dirty="0"/>
              <a:t>su osnovni elementi programa za izradbu prezentacija? </a:t>
            </a:r>
          </a:p>
          <a:p>
            <a:pPr algn="l"/>
            <a:r>
              <a:rPr lang="hr-HR" sz="2800" dirty="0" smtClean="0"/>
              <a:t>Kako </a:t>
            </a:r>
            <a:r>
              <a:rPr lang="hr-HR" sz="2800" dirty="0"/>
              <a:t>pokrećemo </a:t>
            </a:r>
            <a:r>
              <a:rPr lang="hr-HR" sz="2800" i="1" dirty="0"/>
              <a:t>PowerPoint</a:t>
            </a:r>
            <a:r>
              <a:rPr lang="hr-HR" sz="2800" dirty="0"/>
              <a:t>? </a:t>
            </a:r>
          </a:p>
          <a:p>
            <a:pPr algn="l"/>
            <a:r>
              <a:rPr lang="hr-HR" sz="2800" dirty="0" smtClean="0"/>
              <a:t>Koji </a:t>
            </a:r>
            <a:r>
              <a:rPr lang="hr-HR" sz="2800" dirty="0"/>
              <a:t>su osnovni dijelovi početnog prozora </a:t>
            </a:r>
            <a:r>
              <a:rPr lang="hr-HR" sz="2800" i="1" dirty="0"/>
              <a:t>PowerPointa</a:t>
            </a:r>
            <a:r>
              <a:rPr lang="hr-HR" sz="2800" dirty="0"/>
              <a:t>? </a:t>
            </a:r>
            <a:r>
              <a:rPr lang="hr-HR" sz="2800" smtClean="0"/>
              <a:t>Objasni!</a:t>
            </a:r>
            <a:endParaRPr lang="hr-HR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4365104"/>
          </a:xfrm>
        </p:spPr>
        <p:txBody>
          <a:bodyPr>
            <a:noAutofit/>
          </a:bodyPr>
          <a:lstStyle/>
          <a:p>
            <a:r>
              <a:rPr lang="hr-HR" sz="2800" b="1" dirty="0"/>
              <a:t>p</a:t>
            </a:r>
            <a:r>
              <a:rPr lang="vi-VN" sz="2800" b="1" dirty="0" smtClean="0"/>
              <a:t>rezentacija</a:t>
            </a:r>
            <a:r>
              <a:rPr lang="vi-VN" sz="2800" dirty="0" smtClean="0"/>
              <a:t> </a:t>
            </a:r>
            <a:r>
              <a:rPr lang="vi-VN" sz="2800" dirty="0"/>
              <a:t>izrađena na računalu spoj je</a:t>
            </a:r>
            <a:r>
              <a:rPr lang="hr-HR" sz="2800" dirty="0" smtClean="0"/>
              <a:t>:</a:t>
            </a:r>
          </a:p>
          <a:p>
            <a:pPr lvl="1"/>
            <a:r>
              <a:rPr lang="hr-HR" sz="2400" dirty="0"/>
              <a:t>t</a:t>
            </a:r>
            <a:r>
              <a:rPr lang="vi-VN" sz="2400" dirty="0" smtClean="0"/>
              <a:t>eksta</a:t>
            </a:r>
            <a:endParaRPr lang="hr-HR" sz="2400" dirty="0" smtClean="0"/>
          </a:p>
          <a:p>
            <a:pPr lvl="1"/>
            <a:r>
              <a:rPr lang="vi-VN" sz="2400" dirty="0" smtClean="0"/>
              <a:t>slike </a:t>
            </a:r>
            <a:endParaRPr lang="hr-HR" sz="2400" dirty="0" smtClean="0"/>
          </a:p>
          <a:p>
            <a:pPr lvl="1"/>
            <a:r>
              <a:rPr lang="vi-VN" sz="2400" dirty="0" smtClean="0"/>
              <a:t>zvuka </a:t>
            </a:r>
            <a:r>
              <a:rPr lang="vi-VN" sz="2400" dirty="0"/>
              <a:t>(katkad i videosadržaja</a:t>
            </a:r>
            <a:r>
              <a:rPr lang="vi-VN" sz="2400" dirty="0" smtClean="0"/>
              <a:t>) </a:t>
            </a:r>
            <a:endParaRPr lang="hr-HR" sz="2400" dirty="0" smtClean="0"/>
          </a:p>
          <a:p>
            <a:pPr lvl="1"/>
            <a:r>
              <a:rPr lang="vi-VN" sz="2400" dirty="0" smtClean="0"/>
              <a:t>animacije</a:t>
            </a:r>
            <a:endParaRPr lang="hr-HR" sz="2400" dirty="0" smtClean="0"/>
          </a:p>
          <a:p>
            <a:pPr lvl="1"/>
            <a:r>
              <a:rPr lang="vi-VN" sz="2400" dirty="0" smtClean="0"/>
              <a:t>vizualnih </a:t>
            </a:r>
            <a:r>
              <a:rPr lang="vi-VN" sz="2400" dirty="0"/>
              <a:t>efekata </a:t>
            </a:r>
            <a:endParaRPr lang="hr-HR" sz="2400" dirty="0" smtClean="0"/>
          </a:p>
          <a:p>
            <a:pPr lvl="1"/>
            <a:r>
              <a:rPr lang="vi-VN" sz="2400" dirty="0" smtClean="0"/>
              <a:t>interaktivnosti </a:t>
            </a:r>
            <a:r>
              <a:rPr lang="vi-VN" sz="2400" dirty="0"/>
              <a:t>povezanih u jednu cjelinu</a:t>
            </a:r>
            <a:endParaRPr lang="hr-HR" sz="2400" dirty="0" smtClean="0"/>
          </a:p>
          <a:p>
            <a:r>
              <a:rPr lang="hr-HR" sz="2800" dirty="0"/>
              <a:t>p</a:t>
            </a:r>
            <a:r>
              <a:rPr lang="hr-HR" sz="2800" dirty="0" smtClean="0"/>
              <a:t>rezentaciju čini niz </a:t>
            </a:r>
            <a:r>
              <a:rPr lang="hr-HR" sz="2800" b="1" dirty="0" smtClean="0"/>
              <a:t>slajdova</a:t>
            </a:r>
            <a:endParaRPr lang="hr-HR" sz="2800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9898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sz="4600" dirty="0" smtClean="0"/>
              <a:t>Upoznavanje</a:t>
            </a:r>
            <a:r>
              <a:rPr lang="hr-HR" dirty="0" smtClean="0"/>
              <a:t> alata za izradu prezentacija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725144"/>
          </a:xfrm>
        </p:spPr>
        <p:txBody>
          <a:bodyPr>
            <a:normAutofit/>
          </a:bodyPr>
          <a:lstStyle/>
          <a:p>
            <a:pPr lvl="0"/>
            <a:r>
              <a:rPr lang="hr-HR" sz="2800" dirty="0"/>
              <a:t>p</a:t>
            </a:r>
            <a:r>
              <a:rPr lang="hr-HR" sz="2800" dirty="0" smtClean="0"/>
              <a:t>ovezivanjem teksta i slike usmjerujemo pozornost sudionika prezentacije na sadržaj </a:t>
            </a:r>
          </a:p>
          <a:p>
            <a:pPr lvl="0"/>
            <a:r>
              <a:rPr lang="hr-HR" sz="2800" dirty="0"/>
              <a:t>u</a:t>
            </a:r>
            <a:r>
              <a:rPr lang="hr-HR" sz="2800" dirty="0" smtClean="0"/>
              <a:t>pravljanje tijekom izvođenja prezentacije</a:t>
            </a:r>
          </a:p>
          <a:p>
            <a:pPr lvl="0"/>
            <a:r>
              <a:rPr lang="hr-HR" sz="2800" dirty="0" smtClean="0"/>
              <a:t>mogućnost oblikovanja prezentacija na osnovi pripremljenih predložaka dizajna i animacije </a:t>
            </a:r>
          </a:p>
          <a:p>
            <a:pPr lvl="0"/>
            <a:r>
              <a:rPr lang="hr-HR" sz="2800" dirty="0"/>
              <a:t>i</a:t>
            </a:r>
            <a:r>
              <a:rPr lang="hr-HR" sz="2800" dirty="0" smtClean="0"/>
              <a:t>zvođenje glazbenih datoteka i zvučnih efekata </a:t>
            </a:r>
          </a:p>
          <a:p>
            <a:pPr lvl="0"/>
            <a:r>
              <a:rPr lang="hr-HR" sz="2800" dirty="0"/>
              <a:t>p</a:t>
            </a:r>
            <a:r>
              <a:rPr lang="hr-HR" sz="2800" dirty="0" smtClean="0"/>
              <a:t>rezentacija se najčešće prikazuje na zid ili projekcijsko platno korištenjem projektora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Prednosti izrade prezentacija na računalu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323528" y="2348880"/>
            <a:ext cx="8712968" cy="4596577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"/>
            </a:pPr>
            <a:r>
              <a:rPr lang="hr-HR" sz="2700" dirty="0"/>
              <a:t>Microsoft PowerPoint je program namijenjen jednostavnoj izradbi zanimljivih </a:t>
            </a:r>
            <a:r>
              <a:rPr lang="hr-HR" sz="2700" dirty="0" smtClean="0"/>
              <a:t>prezentacija</a:t>
            </a:r>
            <a:endParaRPr lang="hr-HR" sz="2700" dirty="0"/>
          </a:p>
          <a:p>
            <a:pPr>
              <a:buFont typeface="Wingdings 3" panose="05040102010807070707" pitchFamily="18" charset="2"/>
              <a:buChar char=""/>
            </a:pPr>
            <a:r>
              <a:rPr lang="hr-HR" sz="2700" dirty="0"/>
              <a:t>Microsoft PowerPoint dio je paketa primjenskih programa Microsoft </a:t>
            </a:r>
            <a:r>
              <a:rPr lang="hr-HR" sz="2700" dirty="0" smtClean="0"/>
              <a:t>Office</a:t>
            </a:r>
            <a:endParaRPr lang="hr-HR" sz="2700" dirty="0"/>
          </a:p>
          <a:p>
            <a:pPr>
              <a:buFont typeface="Wingdings 3" panose="05040102010807070707" pitchFamily="18" charset="2"/>
              <a:buChar char=""/>
            </a:pPr>
            <a:r>
              <a:rPr lang="hr-HR" dirty="0"/>
              <a:t>p</a:t>
            </a:r>
            <a:r>
              <a:rPr lang="hr-HR" dirty="0" smtClean="0"/>
              <a:t>rogram </a:t>
            </a:r>
            <a:r>
              <a:rPr lang="hr-HR" i="1" dirty="0"/>
              <a:t>Microsoft PowerPoint </a:t>
            </a:r>
            <a:r>
              <a:rPr lang="hr-HR" dirty="0"/>
              <a:t>označen je ikonom</a:t>
            </a:r>
          </a:p>
          <a:p>
            <a:pPr>
              <a:buFont typeface="Wingdings 3" panose="05040102010807070707" pitchFamily="18" charset="2"/>
              <a:buChar char=""/>
            </a:pPr>
            <a:endParaRPr lang="hr-HR" i="1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/>
          <a:lstStyle/>
          <a:p>
            <a:r>
              <a:rPr lang="hr-HR" dirty="0" smtClean="0"/>
              <a:t>Microsoft PowerPoint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84432"/>
            <a:ext cx="3296788" cy="60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5644" y="1124744"/>
            <a:ext cx="5515219" cy="4176464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6120680" cy="1944216"/>
          </a:xfrm>
        </p:spPr>
        <p:txBody>
          <a:bodyPr>
            <a:normAutofit/>
          </a:bodyPr>
          <a:lstStyle/>
          <a:p>
            <a:pPr algn="l"/>
            <a:r>
              <a:rPr lang="hr-HR" sz="2600" dirty="0"/>
              <a:t>z</a:t>
            </a:r>
            <a:r>
              <a:rPr lang="hr-HR" sz="2600" dirty="0" smtClean="0"/>
              <a:t>a </a:t>
            </a:r>
            <a:r>
              <a:rPr lang="hr-HR" sz="2600" dirty="0"/>
              <a:t>pokretanje programa slijedom kliknite na glavni izbornik </a:t>
            </a:r>
            <a:r>
              <a:rPr lang="hr-HR" sz="2600" b="1" dirty="0"/>
              <a:t>Start</a:t>
            </a:r>
            <a:r>
              <a:rPr lang="hr-HR" sz="2600" dirty="0"/>
              <a:t> → </a:t>
            </a:r>
            <a:r>
              <a:rPr lang="hr-HR" sz="2600" b="1" dirty="0"/>
              <a:t>Svi programi </a:t>
            </a:r>
            <a:r>
              <a:rPr lang="hr-HR" sz="2600" dirty="0"/>
              <a:t>(</a:t>
            </a:r>
            <a:r>
              <a:rPr lang="hr-HR" sz="2600" dirty="0" err="1"/>
              <a:t>Programs</a:t>
            </a:r>
            <a:r>
              <a:rPr lang="hr-HR" sz="2600" dirty="0"/>
              <a:t>) → </a:t>
            </a:r>
            <a:r>
              <a:rPr lang="hr-HR" sz="2600" b="1" dirty="0"/>
              <a:t>Microsoft Office </a:t>
            </a:r>
            <a:r>
              <a:rPr lang="hr-HR" sz="2600" dirty="0"/>
              <a:t>→ </a:t>
            </a:r>
            <a:r>
              <a:rPr lang="hr-HR" sz="2600" b="1" dirty="0"/>
              <a:t>Microsoft PowerPoint </a:t>
            </a:r>
            <a:r>
              <a:rPr lang="hr-HR" sz="2600" b="1" dirty="0" err="1" smtClean="0"/>
              <a:t>2010</a:t>
            </a:r>
            <a:endParaRPr lang="hr-HR" sz="2600" dirty="0" smtClean="0"/>
          </a:p>
        </p:txBody>
      </p:sp>
      <p:sp>
        <p:nvSpPr>
          <p:cNvPr id="8" name="TekstniOkvir 7"/>
          <p:cNvSpPr txBox="1"/>
          <p:nvPr/>
        </p:nvSpPr>
        <p:spPr>
          <a:xfrm>
            <a:off x="395536" y="1268761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Microsoft PowerPoint </a:t>
            </a:r>
            <a:r>
              <a:rPr lang="hr-HR" sz="2600" dirty="0"/>
              <a:t>možete pokrenuti na </a:t>
            </a:r>
            <a:endParaRPr lang="hr-HR" sz="2600" dirty="0" smtClean="0"/>
          </a:p>
          <a:p>
            <a:r>
              <a:rPr lang="hr-HR" sz="2600" dirty="0" smtClean="0"/>
              <a:t>nekoliko načina </a:t>
            </a:r>
            <a:endParaRPr lang="hr-HR" sz="26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4108" y="6176396"/>
            <a:ext cx="2453831" cy="522092"/>
          </a:xfrm>
          <a:prstGeom prst="rect">
            <a:avLst/>
          </a:prstGeom>
        </p:spPr>
      </p:pic>
      <p:sp>
        <p:nvSpPr>
          <p:cNvPr id="14" name="Rezervirano mjesto sadržaja 1"/>
          <p:cNvSpPr>
            <a:spLocks noGrp="1"/>
          </p:cNvSpPr>
          <p:nvPr>
            <p:ph sz="half" idx="1"/>
          </p:nvPr>
        </p:nvSpPr>
        <p:spPr>
          <a:xfrm>
            <a:off x="509595" y="5301208"/>
            <a:ext cx="8412842" cy="1368152"/>
          </a:xfrm>
        </p:spPr>
        <p:txBody>
          <a:bodyPr>
            <a:noAutofit/>
          </a:bodyPr>
          <a:lstStyle/>
          <a:p>
            <a:pPr marL="285750" indent="-285750" algn="l">
              <a:buClr>
                <a:schemeClr val="bg2">
                  <a:lumMod val="50000"/>
                </a:schemeClr>
              </a:buClr>
              <a:buSzPct val="85000"/>
              <a:buFont typeface="Wingdings 3" panose="05040102010807070707" pitchFamily="18" charset="2"/>
              <a:buChar char=""/>
            </a:pPr>
            <a:r>
              <a:rPr lang="hr-HR" sz="2600" dirty="0" smtClean="0"/>
              <a:t>drugi </a:t>
            </a:r>
            <a:r>
              <a:rPr lang="hr-HR" sz="2600" dirty="0"/>
              <a:t>način pokretanja </a:t>
            </a:r>
            <a:r>
              <a:rPr lang="hr-HR" sz="2600" i="1" dirty="0"/>
              <a:t>PowerPointa </a:t>
            </a:r>
            <a:r>
              <a:rPr lang="hr-HR" sz="2600" dirty="0"/>
              <a:t>jest uporaba </a:t>
            </a:r>
            <a:r>
              <a:rPr lang="hr-HR" sz="2600" b="1" dirty="0"/>
              <a:t>ikone</a:t>
            </a:r>
            <a:r>
              <a:rPr lang="hr-HR" sz="2600" dirty="0"/>
              <a:t> </a:t>
            </a:r>
            <a:r>
              <a:rPr lang="hr-HR" sz="2600" b="1" dirty="0"/>
              <a:t>prečaca</a:t>
            </a:r>
            <a:r>
              <a:rPr lang="hr-HR" sz="2600" dirty="0"/>
              <a:t> koja može biti postavljena na radnoj površini (</a:t>
            </a:r>
            <a:r>
              <a:rPr lang="hr-HR" sz="2600" i="1" dirty="0" err="1"/>
              <a:t>Desktop</a:t>
            </a:r>
            <a:r>
              <a:rPr lang="hr-HR" sz="2600" dirty="0"/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25067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/>
          </a:bodyPr>
          <a:lstStyle/>
          <a:p>
            <a:pPr algn="l"/>
            <a:r>
              <a:rPr lang="hr-HR" b="1" dirty="0"/>
              <a:t>d</a:t>
            </a:r>
            <a:r>
              <a:rPr lang="hr-HR" b="1" dirty="0" smtClean="0"/>
              <a:t>atoteke </a:t>
            </a:r>
            <a:r>
              <a:rPr lang="hr-HR" b="1" dirty="0"/>
              <a:t>programa </a:t>
            </a:r>
            <a:r>
              <a:rPr lang="hr-HR" i="1" dirty="0"/>
              <a:t>Microsoft PowerPoint </a:t>
            </a:r>
            <a:r>
              <a:rPr lang="hr-HR" dirty="0"/>
              <a:t>lako ćete prepoznati po pripadajućoj ikoni te nastavku naziva datoteke .</a:t>
            </a:r>
            <a:r>
              <a:rPr lang="hr-HR" b="1" dirty="0" err="1" smtClean="0"/>
              <a:t>pptx</a:t>
            </a:r>
            <a:r>
              <a:rPr lang="hr-HR" dirty="0" smtClean="0"/>
              <a:t> </a:t>
            </a:r>
          </a:p>
          <a:p>
            <a:pPr marL="109728" indent="0" algn="l">
              <a:buNone/>
            </a:pPr>
            <a:endParaRPr lang="hr-HR" dirty="0"/>
          </a:p>
          <a:p>
            <a:pPr algn="l"/>
            <a:r>
              <a:rPr lang="hr-HR" dirty="0" err="1" smtClean="0"/>
              <a:t>dvoklikom</a:t>
            </a:r>
            <a:r>
              <a:rPr lang="hr-HR" dirty="0" smtClean="0"/>
              <a:t> </a:t>
            </a:r>
            <a:r>
              <a:rPr lang="hr-HR" dirty="0"/>
              <a:t>miša na ikonu datoteke pokrenut će se program </a:t>
            </a:r>
            <a:r>
              <a:rPr lang="hr-HR" i="1" dirty="0"/>
              <a:t>PowerPoint </a:t>
            </a:r>
            <a:r>
              <a:rPr lang="hr-HR" dirty="0"/>
              <a:t>i učitati označena </a:t>
            </a:r>
            <a:r>
              <a:rPr lang="hr-HR" dirty="0" smtClean="0"/>
              <a:t>datoteka </a:t>
            </a:r>
          </a:p>
          <a:p>
            <a:pPr marL="109728" indent="0" algn="l">
              <a:buNone/>
            </a:pPr>
            <a:endParaRPr lang="hr-HR" dirty="0"/>
          </a:p>
          <a:p>
            <a:pPr algn="l"/>
            <a:r>
              <a:rPr lang="hr-HR" dirty="0" smtClean="0"/>
              <a:t>datoteke </a:t>
            </a:r>
            <a:r>
              <a:rPr lang="hr-HR" i="1" dirty="0"/>
              <a:t>PowerPoint </a:t>
            </a:r>
            <a:r>
              <a:rPr lang="hr-HR" b="1" dirty="0"/>
              <a:t>projekcije</a:t>
            </a:r>
            <a:r>
              <a:rPr lang="hr-HR" dirty="0"/>
              <a:t> s nastavkom .</a:t>
            </a:r>
            <a:r>
              <a:rPr lang="hr-HR" b="1" dirty="0" err="1"/>
              <a:t>ppsx</a:t>
            </a:r>
            <a:r>
              <a:rPr lang="hr-HR" dirty="0"/>
              <a:t> omogućuju prikaz </a:t>
            </a:r>
            <a:r>
              <a:rPr lang="hr-HR" b="1" dirty="0"/>
              <a:t>prezentacije</a:t>
            </a:r>
            <a:r>
              <a:rPr lang="hr-HR" dirty="0"/>
              <a:t> bez učitavanja </a:t>
            </a:r>
            <a:r>
              <a:rPr lang="hr-HR" i="1" dirty="0" smtClean="0"/>
              <a:t>PowerPointa</a:t>
            </a:r>
            <a:endParaRPr lang="hr-HR" dirty="0"/>
          </a:p>
          <a:p>
            <a:pPr algn="l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090" y="2120461"/>
            <a:ext cx="4005995" cy="8044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8193" y="5532705"/>
            <a:ext cx="4031789" cy="776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3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23" y="1916832"/>
            <a:ext cx="8697930" cy="477008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0" y="127050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solidFill>
                  <a:srgbClr val="FF0000"/>
                </a:solidFill>
              </a:rPr>
              <a:t>Alatna traka za brzi pristup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979924" y="140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Kartice (Polazno…)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00447" y="140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Vrpca (</a:t>
            </a:r>
            <a:r>
              <a:rPr lang="hr-HR" dirty="0" err="1" smtClean="0">
                <a:solidFill>
                  <a:srgbClr val="FF0000"/>
                </a:solidFill>
              </a:rPr>
              <a:t>Ribbon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948264" y="140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Naslovna traka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924140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Radna površina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024241" y="518376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Prezentacijski prikazi u prezentaciji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753415" y="5700629"/>
            <a:ext cx="120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bilješke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Statusna traka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88032" y="43018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Okvir slajdova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347863" y="3140968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Grupe (Font, Odlomak…)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753415" y="3140968"/>
            <a:ext cx="145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Naredbeni gumbi (B, </a:t>
            </a:r>
            <a:r>
              <a:rPr lang="hr-HR" dirty="0" err="1" smtClean="0">
                <a:solidFill>
                  <a:srgbClr val="FF0000"/>
                </a:solidFill>
              </a:rPr>
              <a:t>I.</a:t>
            </a:r>
            <a:r>
              <a:rPr lang="hr-HR" dirty="0" smtClean="0">
                <a:solidFill>
                  <a:srgbClr val="FF0000"/>
                </a:solidFill>
              </a:rPr>
              <a:t>.)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7308303" y="2965312"/>
            <a:ext cx="161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Gumbi za rad sa prozorom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251520" y="1916832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115411" y="1937131"/>
            <a:ext cx="812470" cy="195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6618006" y="6379587"/>
            <a:ext cx="690297" cy="30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2133482" y="2348880"/>
            <a:ext cx="3302614" cy="616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5364088" y="5269850"/>
            <a:ext cx="576064" cy="3755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2358037" y="6003471"/>
            <a:ext cx="485771" cy="187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>
            <a:off x="1170413" y="6071169"/>
            <a:ext cx="161227" cy="3084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flipV="1">
            <a:off x="1009186" y="3861048"/>
            <a:ext cx="0" cy="455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/>
          <p:nvPr/>
        </p:nvCxnSpPr>
        <p:spPr>
          <a:xfrm flipV="1">
            <a:off x="3936721" y="2852936"/>
            <a:ext cx="0" cy="340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 flipV="1">
            <a:off x="7920372" y="2182144"/>
            <a:ext cx="324036" cy="857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 flipH="1">
            <a:off x="7145501" y="5885295"/>
            <a:ext cx="234811" cy="409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/>
          <p:nvPr/>
        </p:nvCxnSpPr>
        <p:spPr>
          <a:xfrm flipH="1">
            <a:off x="2133482" y="1778332"/>
            <a:ext cx="345149" cy="40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>
            <a:off x="5061165" y="1720278"/>
            <a:ext cx="1023003" cy="5452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/>
          <p:nvPr/>
        </p:nvCxnSpPr>
        <p:spPr>
          <a:xfrm flipH="1">
            <a:off x="7008028" y="1714926"/>
            <a:ext cx="345149" cy="40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avni poveznik sa strelicom 38"/>
          <p:cNvCxnSpPr/>
          <p:nvPr/>
        </p:nvCxnSpPr>
        <p:spPr>
          <a:xfrm flipH="1">
            <a:off x="410428" y="1665826"/>
            <a:ext cx="345148" cy="2019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Ravni poveznik sa strelicom 40"/>
          <p:cNvCxnSpPr/>
          <p:nvPr/>
        </p:nvCxnSpPr>
        <p:spPr>
          <a:xfrm flipV="1">
            <a:off x="2304886" y="2737527"/>
            <a:ext cx="0" cy="455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097752"/>
            <a:ext cx="4517790" cy="4787632"/>
          </a:xfrm>
        </p:spPr>
        <p:txBody>
          <a:bodyPr>
            <a:noAutofit/>
          </a:bodyPr>
          <a:lstStyle/>
          <a:p>
            <a:pPr algn="l"/>
            <a:r>
              <a:rPr lang="hr-HR" sz="2600" dirty="0" smtClean="0"/>
              <a:t>na kartici </a:t>
            </a:r>
            <a:r>
              <a:rPr lang="hr-HR" sz="2600" b="1" dirty="0"/>
              <a:t>Datoteka</a:t>
            </a:r>
            <a:r>
              <a:rPr lang="hr-HR" sz="2600" dirty="0"/>
              <a:t> (</a:t>
            </a:r>
            <a:r>
              <a:rPr lang="hr-HR" sz="2600" i="1" dirty="0"/>
              <a:t>File</a:t>
            </a:r>
            <a:r>
              <a:rPr lang="hr-HR" sz="2600" dirty="0"/>
              <a:t>) pristupamo naredbama za rad s </a:t>
            </a:r>
            <a:r>
              <a:rPr lang="hr-HR" sz="2600" dirty="0" smtClean="0"/>
              <a:t>datotekama</a:t>
            </a:r>
          </a:p>
          <a:p>
            <a:pPr algn="l"/>
            <a:r>
              <a:rPr lang="hr-HR" sz="2600" dirty="0" smtClean="0"/>
              <a:t>možemo </a:t>
            </a:r>
            <a:r>
              <a:rPr lang="hr-HR" sz="2600" dirty="0"/>
              <a:t>otvarati nove prezentacije, spremati ih, slati elektroničkom poštom </a:t>
            </a:r>
            <a:r>
              <a:rPr lang="hr-HR" sz="2600" dirty="0" err="1" smtClean="0"/>
              <a:t>itd</a:t>
            </a:r>
            <a:endParaRPr lang="hr-HR" sz="2600" dirty="0" smtClean="0"/>
          </a:p>
          <a:p>
            <a:pPr algn="l"/>
            <a:r>
              <a:rPr lang="hr-HR" sz="2600" dirty="0"/>
              <a:t>u</a:t>
            </a:r>
            <a:r>
              <a:rPr lang="hr-HR" sz="2600" dirty="0" smtClean="0"/>
              <a:t> </a:t>
            </a:r>
            <a:r>
              <a:rPr lang="hr-HR" sz="2600" dirty="0"/>
              <a:t>desnom dijelu otvorenog okvira dostupne su osnovne informacije o prezentaciji na kojoj radimo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Kartica datoteka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1160" y="2038887"/>
            <a:ext cx="4367481" cy="463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MP6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ilagođen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Tema_MP6</Template>
  <TotalTime>300</TotalTime>
  <Words>763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Tema_MP6</vt:lpstr>
      <vt:lpstr> 6. MS PowerPoint 2010 </vt:lpstr>
      <vt:lpstr>Uvod</vt:lpstr>
      <vt:lpstr>Upoznavanje alata za izradu prezentacija</vt:lpstr>
      <vt:lpstr>Prednosti izrade prezentacija na računalu</vt:lpstr>
      <vt:lpstr>Microsoft PowerPoint</vt:lpstr>
      <vt:lpstr>Slide 6</vt:lpstr>
      <vt:lpstr>Slide 7</vt:lpstr>
      <vt:lpstr>Slide 8</vt:lpstr>
      <vt:lpstr>Kartica datoteka</vt:lpstr>
      <vt:lpstr>Alatna traka za brzi pristup</vt:lpstr>
      <vt:lpstr>Vrpca (Ribbon)</vt:lpstr>
      <vt:lpstr>Slide 12</vt:lpstr>
      <vt:lpstr>Padajući izbornici </vt:lpstr>
      <vt:lpstr>Pokretači dijaloških okvira </vt:lpstr>
      <vt:lpstr>Naslovna traka</vt:lpstr>
      <vt:lpstr>Radna površina</vt:lpstr>
      <vt:lpstr>Okvir slajdova</vt:lpstr>
      <vt:lpstr>Prezentacijski prikazi</vt:lpstr>
      <vt:lpstr>Okvir za bilješke</vt:lpstr>
      <vt:lpstr>Pitanja za ponavljanje</vt:lpstr>
    </vt:vector>
  </TitlesOfParts>
  <Company>HP Mobile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Nastavna cjelina: 1. Jezik računala Kataloška tema: 1.1. Bit 1.2. Brojevi zapisani četvorkom bitova Nastavna jedinica: 1.1. Bit   1.2. Brojevi zapisani četvorkom bitova</dc:title>
  <dc:creator>HP Mobile</dc:creator>
  <cp:lastModifiedBy>sk-jradigovic</cp:lastModifiedBy>
  <cp:revision>85</cp:revision>
  <dcterms:created xsi:type="dcterms:W3CDTF">2010-07-29T06:54:58Z</dcterms:created>
  <dcterms:modified xsi:type="dcterms:W3CDTF">2014-08-19T10:49:26Z</dcterms:modified>
</cp:coreProperties>
</file>