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handoutMasterIdLst>
    <p:handoutMasterId r:id="rId12"/>
  </p:handoutMasterIdLst>
  <p:sldIdLst>
    <p:sldId id="260" r:id="rId2"/>
    <p:sldId id="262" r:id="rId3"/>
    <p:sldId id="263" r:id="rId4"/>
    <p:sldId id="269" r:id="rId5"/>
    <p:sldId id="264" r:id="rId6"/>
    <p:sldId id="265" r:id="rId7"/>
    <p:sldId id="266" r:id="rId8"/>
    <p:sldId id="267" r:id="rId9"/>
    <p:sldId id="268" r:id="rId10"/>
    <p:sldId id="261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1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67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09E95-81F9-40D0-AAC2-8090A76CCEB9}" type="datetimeFigureOut">
              <a:rPr lang="sr-Latn-CS" smtClean="0"/>
              <a:pPr/>
              <a:t>19.8.2014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FAB2-AF7D-4438-B149-810D90A7552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515342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C0066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19.8.2014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C0066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19.8.2014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19.8.2014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19.8.2014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19.8.2014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19.8.2014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19.8.2014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19.8.2014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19.8.2014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19.8.2014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19.8.2014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7443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19.8.2014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dirty="0"/>
              <a:t>2</a:t>
            </a:r>
            <a:r>
              <a:rPr lang="hr-HR" dirty="0" smtClean="0"/>
              <a:t>. </a:t>
            </a:r>
            <a:r>
              <a:rPr lang="hr-HR" dirty="0"/>
              <a:t>Microsoft PowerPoint </a:t>
            </a:r>
            <a:r>
              <a:rPr lang="hr-HR" dirty="0" smtClean="0"/>
              <a:t>2010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hr-HR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.1</a:t>
            </a:r>
            <a:r>
              <a:rPr lang="hr-H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Grafički elementi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hr-HR" dirty="0"/>
              <a:t>Kako se zove kartica koja sadržava alate za crtanje? 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Nabrojite </a:t>
            </a:r>
            <a:r>
              <a:rPr lang="hr-HR" dirty="0"/>
              <a:t>nekoliko osnovnih oblika. 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Koja </a:t>
            </a:r>
            <a:r>
              <a:rPr lang="hr-HR" dirty="0"/>
              <a:t>je uloga zelene, a koja žute hvataljke označenog oblika? 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Kako </a:t>
            </a:r>
            <a:r>
              <a:rPr lang="hr-HR" dirty="0"/>
              <a:t>izmijeniti boju linije i ispune? 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Kako </a:t>
            </a:r>
            <a:r>
              <a:rPr lang="hr-HR" dirty="0"/>
              <a:t>dodati efekt sjene? 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Što </a:t>
            </a:r>
            <a:r>
              <a:rPr lang="hr-HR" dirty="0"/>
              <a:t>je 3D oblik? 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Koje </a:t>
            </a:r>
            <a:r>
              <a:rPr lang="hr-HR" dirty="0"/>
              <a:t>su prednosti grupiranja objekata? 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 za ponavljanje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23528" y="2348880"/>
            <a:ext cx="8640960" cy="3658411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hr-HR" sz="2600" b="1" dirty="0"/>
              <a:t>p</a:t>
            </a:r>
            <a:r>
              <a:rPr lang="hr-HR" sz="2600" b="1" dirty="0" smtClean="0"/>
              <a:t>rezentacija</a:t>
            </a:r>
            <a:r>
              <a:rPr lang="hr-HR" sz="2600" dirty="0" smtClean="0"/>
              <a:t> je naziv za datoteku </a:t>
            </a:r>
            <a:r>
              <a:rPr lang="hr-HR" sz="2600" i="1" dirty="0" smtClean="0"/>
              <a:t>Microsoft PowerPointa</a:t>
            </a:r>
            <a:r>
              <a:rPr lang="hr-HR" sz="2600" dirty="0" smtClean="0"/>
              <a:t> </a:t>
            </a:r>
          </a:p>
          <a:p>
            <a:pPr algn="l">
              <a:lnSpc>
                <a:spcPct val="150000"/>
              </a:lnSpc>
            </a:pPr>
            <a:r>
              <a:rPr lang="hr-HR" sz="2600" dirty="0"/>
              <a:t>p</a:t>
            </a:r>
            <a:r>
              <a:rPr lang="hr-HR" sz="2600" dirty="0" smtClean="0"/>
              <a:t>rezentacijske datoteke prepoznajemo po proširenju </a:t>
            </a:r>
            <a:r>
              <a:rPr lang="hr-HR" sz="2600" b="1" dirty="0" smtClean="0"/>
              <a:t>.</a:t>
            </a:r>
            <a:r>
              <a:rPr lang="hr-HR" sz="2600" b="1" dirty="0" err="1" smtClean="0"/>
              <a:t>pptx</a:t>
            </a:r>
            <a:endParaRPr lang="hr-HR" sz="2600" dirty="0" smtClean="0"/>
          </a:p>
          <a:p>
            <a:pPr algn="l">
              <a:lnSpc>
                <a:spcPct val="150000"/>
              </a:lnSpc>
            </a:pPr>
            <a:r>
              <a:rPr lang="hr-HR" sz="2600" dirty="0"/>
              <a:t>p</a:t>
            </a:r>
            <a:r>
              <a:rPr lang="hr-HR" sz="2600" dirty="0" smtClean="0"/>
              <a:t>rezentaciju čini jedan ili više slajdova (dijapozitiva) </a:t>
            </a:r>
          </a:p>
          <a:p>
            <a:pPr algn="l">
              <a:lnSpc>
                <a:spcPct val="150000"/>
              </a:lnSpc>
            </a:pPr>
            <a:r>
              <a:rPr lang="hr-HR" sz="2600" dirty="0" smtClean="0"/>
              <a:t>tekstualni i slikovni sadržaji prikazani su na nov i zanimljiv način rabeći dostupne animacijske prikaze </a:t>
            </a:r>
            <a:endParaRPr lang="hr-HR" sz="26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107504" y="1988839"/>
            <a:ext cx="6988693" cy="4869159"/>
          </a:xfrm>
        </p:spPr>
        <p:txBody>
          <a:bodyPr>
            <a:noAutofit/>
          </a:bodyPr>
          <a:lstStyle/>
          <a:p>
            <a:r>
              <a:rPr lang="hr-HR" sz="2600" dirty="0" smtClean="0"/>
              <a:t>za umetanje gotovih oblika: </a:t>
            </a:r>
          </a:p>
          <a:p>
            <a:pPr lvl="1" algn="l"/>
            <a:r>
              <a:rPr lang="hr-HR" sz="2600" dirty="0" smtClean="0"/>
              <a:t>kartica </a:t>
            </a:r>
            <a:r>
              <a:rPr lang="hr-HR" sz="2600" b="1" dirty="0" smtClean="0"/>
              <a:t>Umetni</a:t>
            </a:r>
            <a:r>
              <a:rPr lang="hr-HR" sz="2600" dirty="0" smtClean="0"/>
              <a:t> (</a:t>
            </a:r>
            <a:r>
              <a:rPr lang="hr-HR" sz="2600" i="1" dirty="0" smtClean="0"/>
              <a:t>Insert) </a:t>
            </a:r>
            <a:r>
              <a:rPr lang="hr-HR" sz="2600" i="1" dirty="0" smtClean="0">
                <a:sym typeface="Symbol"/>
              </a:rPr>
              <a:t> </a:t>
            </a:r>
            <a:r>
              <a:rPr lang="hr-HR" sz="2600" dirty="0" smtClean="0"/>
              <a:t>grupa naredbi </a:t>
            </a:r>
            <a:r>
              <a:rPr lang="hr-HR" sz="2600" b="1" dirty="0" smtClean="0"/>
              <a:t>Ilustracije</a:t>
            </a:r>
            <a:r>
              <a:rPr lang="hr-HR" sz="2600" dirty="0" smtClean="0"/>
              <a:t> (</a:t>
            </a:r>
            <a:r>
              <a:rPr lang="hr-HR" sz="2600" i="1" dirty="0" err="1" smtClean="0"/>
              <a:t>Illustrations</a:t>
            </a:r>
            <a:r>
              <a:rPr lang="hr-HR" sz="2600" i="1" dirty="0" smtClean="0"/>
              <a:t>)</a:t>
            </a:r>
            <a:r>
              <a:rPr lang="hr-HR" sz="2600" i="1" dirty="0" smtClean="0">
                <a:sym typeface="Symbol"/>
              </a:rPr>
              <a:t> </a:t>
            </a:r>
            <a:r>
              <a:rPr lang="hr-HR" sz="2600" b="1" dirty="0" smtClean="0"/>
              <a:t>Oblici</a:t>
            </a:r>
            <a:r>
              <a:rPr lang="hr-HR" sz="2600" dirty="0" smtClean="0"/>
              <a:t> (</a:t>
            </a:r>
            <a:r>
              <a:rPr lang="hr-HR" sz="2600" i="1" dirty="0" err="1" smtClean="0"/>
              <a:t>Shapes</a:t>
            </a:r>
            <a:r>
              <a:rPr lang="hr-HR" sz="2600" dirty="0" smtClean="0"/>
              <a:t>)</a:t>
            </a:r>
          </a:p>
          <a:p>
            <a:pPr lvl="1" algn="l"/>
            <a:r>
              <a:rPr lang="hr-HR" sz="2600" dirty="0" smtClean="0"/>
              <a:t>u padajućem popisu pojavit će se galerija oblika </a:t>
            </a:r>
          </a:p>
          <a:p>
            <a:pPr lvl="1" algn="l"/>
            <a:r>
              <a:rPr lang="hr-HR" sz="2600" dirty="0" smtClean="0"/>
              <a:t>oblici su podijeljeni u niz kategorija</a:t>
            </a:r>
          </a:p>
          <a:p>
            <a:pPr lvl="1" algn="l"/>
            <a:r>
              <a:rPr lang="hr-HR" sz="2600" dirty="0"/>
              <a:t>v</a:t>
            </a:r>
            <a:r>
              <a:rPr lang="hr-HR" sz="2600" dirty="0" smtClean="0"/>
              <a:t>eličinu, položaj i kut zakretanja određujemo klikom na držač i povlačenjem miša</a:t>
            </a:r>
          </a:p>
          <a:p>
            <a:pPr algn="l"/>
            <a:r>
              <a:rPr lang="hr-HR" sz="2600" dirty="0" smtClean="0"/>
              <a:t>nakon što umetnete ili označite oblik pojavit će se kontekstualna kartica </a:t>
            </a:r>
            <a:r>
              <a:rPr lang="hr-HR" sz="2600" b="1" dirty="0" smtClean="0"/>
              <a:t>Oblik</a:t>
            </a:r>
            <a:r>
              <a:rPr lang="hr-HR" sz="2600" dirty="0" smtClean="0"/>
              <a:t> (</a:t>
            </a:r>
            <a:r>
              <a:rPr lang="hr-HR" sz="2600" i="1" dirty="0" smtClean="0"/>
              <a:t>Format</a:t>
            </a:r>
            <a:r>
              <a:rPr lang="hr-HR" sz="2600" dirty="0" smtClean="0"/>
              <a:t>) s brojnim mogućnostima uređivanja oblika.</a:t>
            </a:r>
          </a:p>
          <a:p>
            <a:endParaRPr lang="hr-HR" sz="26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Osnovni grafički oblici</a:t>
            </a:r>
            <a:endParaRPr lang="hr-H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6197" y="1989914"/>
            <a:ext cx="1923390" cy="4868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9852" y="1052736"/>
            <a:ext cx="2880320" cy="937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2276872"/>
            <a:ext cx="5338936" cy="3730419"/>
          </a:xfrm>
        </p:spPr>
        <p:txBody>
          <a:bodyPr/>
          <a:lstStyle/>
          <a:p>
            <a:r>
              <a:rPr lang="hr-HR" dirty="0"/>
              <a:t>k</a:t>
            </a:r>
            <a:r>
              <a:rPr lang="hr-HR" dirty="0" smtClean="0"/>
              <a:t>ako </a:t>
            </a:r>
            <a:r>
              <a:rPr lang="hr-HR" dirty="0"/>
              <a:t>biste si olakšali crtanje predložak izgleda slajda postavite na </a:t>
            </a:r>
            <a:r>
              <a:rPr lang="hr-HR" b="1" dirty="0"/>
              <a:t>Prazno 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Crtanje osnovnih oblika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2060960"/>
            <a:ext cx="3029456" cy="458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332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48472"/>
          </a:xfrm>
        </p:spPr>
        <p:txBody>
          <a:bodyPr>
            <a:normAutofit/>
          </a:bodyPr>
          <a:lstStyle/>
          <a:p>
            <a:r>
              <a:rPr lang="hr-HR" dirty="0" smtClean="0"/>
              <a:t>umetanje novih oblika:</a:t>
            </a:r>
          </a:p>
          <a:p>
            <a:pPr lvl="1" algn="l"/>
            <a:r>
              <a:rPr lang="hr-HR" dirty="0"/>
              <a:t>k</a:t>
            </a:r>
            <a:r>
              <a:rPr lang="hr-HR" dirty="0" smtClean="0"/>
              <a:t>artica </a:t>
            </a:r>
            <a:r>
              <a:rPr lang="hr-HR" b="1" dirty="0" smtClean="0"/>
              <a:t>Oblikovanje</a:t>
            </a:r>
            <a:r>
              <a:rPr lang="hr-HR" dirty="0" smtClean="0"/>
              <a:t> (Format)</a:t>
            </a:r>
            <a:r>
              <a:rPr lang="hr-HR" dirty="0" smtClean="0">
                <a:sym typeface="Symbol"/>
              </a:rPr>
              <a:t></a:t>
            </a:r>
          </a:p>
          <a:p>
            <a:pPr marL="365760" lvl="1" indent="0" algn="l">
              <a:buNone/>
            </a:pPr>
            <a:r>
              <a:rPr lang="hr-HR" dirty="0">
                <a:sym typeface="Symbol"/>
              </a:rPr>
              <a:t> </a:t>
            </a:r>
            <a:r>
              <a:rPr lang="hr-HR" dirty="0" smtClean="0">
                <a:sym typeface="Symbol"/>
              </a:rPr>
              <a:t>  </a:t>
            </a:r>
            <a:r>
              <a:rPr lang="hr-HR" dirty="0" smtClean="0"/>
              <a:t>grupa </a:t>
            </a:r>
            <a:r>
              <a:rPr lang="hr-HR" dirty="0"/>
              <a:t>naredaba </a:t>
            </a:r>
            <a:r>
              <a:rPr lang="hr-HR" b="1" dirty="0" smtClean="0"/>
              <a:t>Umetanje oblika </a:t>
            </a:r>
            <a:r>
              <a:rPr lang="hr-HR" dirty="0"/>
              <a:t>(</a:t>
            </a:r>
            <a:r>
              <a:rPr lang="hr-HR" i="1" dirty="0"/>
              <a:t>Insert </a:t>
            </a:r>
            <a:r>
              <a:rPr lang="hr-HR" i="1" dirty="0" err="1"/>
              <a:t>Shapes</a:t>
            </a:r>
            <a:r>
              <a:rPr lang="hr-HR" dirty="0"/>
              <a:t>) </a:t>
            </a:r>
            <a:endParaRPr lang="hr-HR" dirty="0" smtClean="0"/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endParaRPr lang="hr-HR" dirty="0" smtClean="0"/>
          </a:p>
          <a:p>
            <a:r>
              <a:rPr lang="hr-HR" dirty="0" smtClean="0"/>
              <a:t>izmjena redoslijeda likova:</a:t>
            </a:r>
          </a:p>
          <a:p>
            <a:pPr lvl="1"/>
            <a:r>
              <a:rPr lang="hr-HR" dirty="0" smtClean="0"/>
              <a:t>označite lik</a:t>
            </a:r>
          </a:p>
          <a:p>
            <a:pPr lvl="1" algn="l"/>
            <a:r>
              <a:rPr lang="hr-HR" dirty="0" smtClean="0"/>
              <a:t>kartica </a:t>
            </a:r>
            <a:r>
              <a:rPr lang="hr-HR" b="1" dirty="0" smtClean="0"/>
              <a:t>Oblikovanje</a:t>
            </a:r>
            <a:r>
              <a:rPr lang="hr-HR" dirty="0" smtClean="0"/>
              <a:t> (Format)</a:t>
            </a:r>
            <a:r>
              <a:rPr lang="hr-HR" dirty="0" smtClean="0">
                <a:sym typeface="Symbol"/>
              </a:rPr>
              <a:t></a:t>
            </a:r>
            <a:r>
              <a:rPr lang="hr-HR" dirty="0"/>
              <a:t>grupa naredbi  </a:t>
            </a:r>
            <a:r>
              <a:rPr lang="hr-HR" b="1" dirty="0" smtClean="0"/>
              <a:t>Razmještaj</a:t>
            </a:r>
            <a:r>
              <a:rPr lang="hr-HR" dirty="0" smtClean="0"/>
              <a:t> (</a:t>
            </a:r>
            <a:r>
              <a:rPr lang="hr-HR" dirty="0" err="1" smtClean="0"/>
              <a:t>Arrange</a:t>
            </a:r>
            <a:r>
              <a:rPr lang="hr-HR" dirty="0" smtClean="0"/>
              <a:t>)</a:t>
            </a:r>
            <a:r>
              <a:rPr lang="hr-HR" dirty="0" smtClean="0">
                <a:sym typeface="Symbol"/>
              </a:rPr>
              <a:t></a:t>
            </a:r>
            <a:r>
              <a:rPr lang="hr-HR" dirty="0" smtClean="0"/>
              <a:t> naredbe </a:t>
            </a:r>
            <a:r>
              <a:rPr lang="hr-HR" b="1" dirty="0" smtClean="0"/>
              <a:t>Premjesti ispred </a:t>
            </a:r>
            <a:r>
              <a:rPr lang="hr-HR" dirty="0" smtClean="0"/>
              <a:t>ili </a:t>
            </a:r>
            <a:r>
              <a:rPr lang="hr-HR" b="1" dirty="0" smtClean="0"/>
              <a:t>Premjesti u pozadinu</a:t>
            </a:r>
            <a:endParaRPr lang="hr-HR" b="1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Redoslijed likova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54803" y="1988840"/>
            <a:ext cx="2661142" cy="970663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23278" y="3933056"/>
            <a:ext cx="2677762" cy="11402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916832"/>
            <a:ext cx="8579296" cy="494116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hr-HR" dirty="0"/>
              <a:t>l</a:t>
            </a:r>
            <a:r>
              <a:rPr lang="hr-HR" dirty="0" smtClean="0"/>
              <a:t>ik oblikujete odabirom naredbi iz grupe naredbi </a:t>
            </a:r>
            <a:r>
              <a:rPr lang="hr-HR" b="1" dirty="0" smtClean="0"/>
              <a:t>Stilovi oblika </a:t>
            </a:r>
            <a:r>
              <a:rPr lang="hr-HR" dirty="0" smtClean="0"/>
              <a:t>(</a:t>
            </a:r>
            <a:r>
              <a:rPr lang="hr-HR" i="1" dirty="0" err="1" smtClean="0"/>
              <a:t>Shape</a:t>
            </a:r>
            <a:r>
              <a:rPr lang="hr-HR" i="1" dirty="0" smtClean="0"/>
              <a:t> </a:t>
            </a:r>
            <a:r>
              <a:rPr lang="hr-HR" i="1" dirty="0" err="1" smtClean="0"/>
              <a:t>Styles</a:t>
            </a:r>
            <a:r>
              <a:rPr lang="hr-HR" dirty="0" smtClean="0"/>
              <a:t>)</a:t>
            </a:r>
          </a:p>
          <a:p>
            <a:pPr marL="109728" indent="0" algn="l">
              <a:buNone/>
            </a:pPr>
            <a:endParaRPr lang="hr-HR" sz="4700" dirty="0" smtClean="0"/>
          </a:p>
          <a:p>
            <a:r>
              <a:rPr lang="hr-HR" b="1" dirty="0"/>
              <a:t>z</a:t>
            </a:r>
            <a:r>
              <a:rPr lang="hr-HR" b="1" dirty="0" smtClean="0"/>
              <a:t>a promjenu boje</a:t>
            </a:r>
            <a:r>
              <a:rPr lang="hr-HR" dirty="0" smtClean="0"/>
              <a:t> ispune oblika:</a:t>
            </a:r>
          </a:p>
          <a:p>
            <a:pPr lvl="1"/>
            <a:r>
              <a:rPr lang="hr-HR" dirty="0" smtClean="0"/>
              <a:t>označite oblik</a:t>
            </a:r>
          </a:p>
          <a:p>
            <a:pPr lvl="1" algn="l"/>
            <a:r>
              <a:rPr lang="hr-HR" dirty="0" smtClean="0"/>
              <a:t>kartica </a:t>
            </a:r>
            <a:r>
              <a:rPr lang="hr-HR" b="1" dirty="0" smtClean="0"/>
              <a:t>Oblik</a:t>
            </a:r>
            <a:r>
              <a:rPr lang="hr-HR" dirty="0" smtClean="0"/>
              <a:t> (</a:t>
            </a:r>
            <a:r>
              <a:rPr lang="hr-HR" i="1" dirty="0" smtClean="0"/>
              <a:t>Format</a:t>
            </a:r>
            <a:r>
              <a:rPr lang="hr-HR" dirty="0" smtClean="0"/>
              <a:t>)</a:t>
            </a:r>
            <a:r>
              <a:rPr lang="hr-HR" dirty="0" smtClean="0">
                <a:sym typeface="Symbol"/>
              </a:rPr>
              <a:t></a:t>
            </a:r>
            <a:r>
              <a:rPr lang="hr-HR" dirty="0" smtClean="0"/>
              <a:t>grupa naredbi </a:t>
            </a:r>
            <a:r>
              <a:rPr lang="hr-HR" b="1" dirty="0" smtClean="0"/>
              <a:t>Stilovi oblika </a:t>
            </a:r>
            <a:r>
              <a:rPr lang="hr-HR" dirty="0" smtClean="0"/>
              <a:t>(</a:t>
            </a:r>
            <a:r>
              <a:rPr lang="hr-HR" i="1" dirty="0" err="1" smtClean="0"/>
              <a:t>Shape</a:t>
            </a:r>
            <a:r>
              <a:rPr lang="hr-HR" i="1" dirty="0" smtClean="0"/>
              <a:t> </a:t>
            </a:r>
            <a:r>
              <a:rPr lang="hr-HR" i="1" dirty="0" err="1" smtClean="0"/>
              <a:t>Styles</a:t>
            </a:r>
            <a:r>
              <a:rPr lang="hr-HR" dirty="0" smtClean="0"/>
              <a:t>)</a:t>
            </a:r>
            <a:r>
              <a:rPr lang="hr-HR" dirty="0" smtClean="0">
                <a:sym typeface="Symbol"/>
              </a:rPr>
              <a:t></a:t>
            </a:r>
            <a:r>
              <a:rPr lang="hr-HR" dirty="0" smtClean="0"/>
              <a:t> naredba </a:t>
            </a:r>
            <a:r>
              <a:rPr lang="hr-HR" b="1" dirty="0" smtClean="0"/>
              <a:t>Ispuna oblika </a:t>
            </a:r>
            <a:r>
              <a:rPr lang="hr-HR" dirty="0" smtClean="0"/>
              <a:t>(</a:t>
            </a:r>
            <a:r>
              <a:rPr lang="hr-HR" i="1" dirty="0" err="1" smtClean="0"/>
              <a:t>Shape</a:t>
            </a:r>
            <a:r>
              <a:rPr lang="hr-HR" i="1" dirty="0" smtClean="0"/>
              <a:t> </a:t>
            </a:r>
            <a:r>
              <a:rPr lang="hr-HR" i="1" dirty="0" err="1" smtClean="0"/>
              <a:t>Fill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/>
              <a:t>iz padajućeg izbornika odaberite </a:t>
            </a:r>
            <a:r>
              <a:rPr lang="hr-HR" b="1" dirty="0" smtClean="0"/>
              <a:t>boju ispune </a:t>
            </a:r>
          </a:p>
          <a:p>
            <a:pPr marL="365760" lvl="1" indent="0">
              <a:buNone/>
            </a:pPr>
            <a:endParaRPr lang="hr-HR" b="1" dirty="0" smtClean="0"/>
          </a:p>
          <a:p>
            <a:r>
              <a:rPr lang="hr-HR" b="1" dirty="0" smtClean="0"/>
              <a:t>za promjenu konture</a:t>
            </a:r>
            <a:r>
              <a:rPr lang="hr-HR" dirty="0" smtClean="0"/>
              <a:t> (obruba) oblika:</a:t>
            </a:r>
          </a:p>
          <a:p>
            <a:pPr lvl="1"/>
            <a:r>
              <a:rPr lang="hr-HR" dirty="0" smtClean="0"/>
              <a:t>označite oblik</a:t>
            </a:r>
          </a:p>
          <a:p>
            <a:pPr lvl="1" algn="l"/>
            <a:r>
              <a:rPr lang="hr-HR" dirty="0" smtClean="0"/>
              <a:t>kartica </a:t>
            </a:r>
            <a:r>
              <a:rPr lang="hr-HR" b="1" dirty="0" smtClean="0"/>
              <a:t>Oblikovanje</a:t>
            </a:r>
            <a:r>
              <a:rPr lang="hr-HR" dirty="0" smtClean="0"/>
              <a:t> (</a:t>
            </a:r>
            <a:r>
              <a:rPr lang="hr-HR" i="1" dirty="0" smtClean="0"/>
              <a:t>Format</a:t>
            </a:r>
            <a:r>
              <a:rPr lang="hr-HR" dirty="0" smtClean="0"/>
              <a:t>)</a:t>
            </a:r>
            <a:r>
              <a:rPr lang="hr-HR" dirty="0" smtClean="0">
                <a:sym typeface="Symbol"/>
              </a:rPr>
              <a:t></a:t>
            </a:r>
            <a:r>
              <a:rPr lang="hr-HR" dirty="0" smtClean="0"/>
              <a:t>grupa naredbi </a:t>
            </a:r>
            <a:r>
              <a:rPr lang="hr-HR" b="1" dirty="0" smtClean="0"/>
              <a:t>Stilovi oblika</a:t>
            </a:r>
            <a:r>
              <a:rPr lang="hr-HR" dirty="0" smtClean="0"/>
              <a:t> (</a:t>
            </a:r>
            <a:r>
              <a:rPr lang="hr-HR" i="1" dirty="0" err="1" smtClean="0"/>
              <a:t>Shape</a:t>
            </a:r>
            <a:r>
              <a:rPr lang="hr-HR" i="1" dirty="0" smtClean="0"/>
              <a:t> </a:t>
            </a:r>
            <a:r>
              <a:rPr lang="hr-HR" i="1" dirty="0" err="1" smtClean="0"/>
              <a:t>Styles</a:t>
            </a:r>
            <a:r>
              <a:rPr lang="hr-HR" dirty="0" smtClean="0"/>
              <a:t>)</a:t>
            </a:r>
            <a:r>
              <a:rPr lang="hr-HR" dirty="0" smtClean="0">
                <a:sym typeface="Symbol"/>
              </a:rPr>
              <a:t></a:t>
            </a:r>
            <a:r>
              <a:rPr lang="hr-HR" dirty="0" smtClean="0"/>
              <a:t>naredba </a:t>
            </a:r>
            <a:r>
              <a:rPr lang="hr-HR" b="1" dirty="0" smtClean="0"/>
              <a:t>Kontura oblika </a:t>
            </a:r>
            <a:r>
              <a:rPr lang="hr-HR" dirty="0" smtClean="0"/>
              <a:t>(</a:t>
            </a:r>
            <a:r>
              <a:rPr lang="hr-HR" i="1" dirty="0" err="1" smtClean="0"/>
              <a:t>Shape</a:t>
            </a:r>
            <a:r>
              <a:rPr lang="hr-HR" i="1" dirty="0" smtClean="0"/>
              <a:t> </a:t>
            </a:r>
            <a:r>
              <a:rPr lang="hr-HR" i="1" dirty="0" err="1" smtClean="0"/>
              <a:t>Outline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/>
              <a:t>iz padajućeg izbornika odaberite </a:t>
            </a:r>
            <a:r>
              <a:rPr lang="hr-HR" b="1" dirty="0" smtClean="0"/>
              <a:t>boju konture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854968"/>
          </a:xfrm>
        </p:spPr>
        <p:txBody>
          <a:bodyPr/>
          <a:lstStyle/>
          <a:p>
            <a:r>
              <a:rPr lang="hr-HR" dirty="0" smtClean="0"/>
              <a:t>Boja linije i ispune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14370" y="2348880"/>
            <a:ext cx="4019716" cy="6674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23528" y="2132856"/>
            <a:ext cx="6635080" cy="4725144"/>
          </a:xfrm>
        </p:spPr>
        <p:txBody>
          <a:bodyPr>
            <a:normAutofit/>
          </a:bodyPr>
          <a:lstStyle/>
          <a:p>
            <a:pPr algn="l"/>
            <a:r>
              <a:rPr lang="hr-HR" dirty="0" smtClean="0"/>
              <a:t>kako bi likove učinili dojmljivijima i stvarnijima oblikujte ih rabeći efekte oblika </a:t>
            </a:r>
          </a:p>
          <a:p>
            <a:r>
              <a:rPr lang="hr-HR" dirty="0" smtClean="0"/>
              <a:t>označite oblik</a:t>
            </a:r>
          </a:p>
          <a:p>
            <a:r>
              <a:rPr lang="hr-HR" dirty="0" smtClean="0"/>
              <a:t>kartica </a:t>
            </a:r>
            <a:r>
              <a:rPr lang="hr-HR" b="1" dirty="0" smtClean="0"/>
              <a:t>Oblik</a:t>
            </a:r>
            <a:r>
              <a:rPr lang="hr-HR" dirty="0" smtClean="0"/>
              <a:t> (</a:t>
            </a:r>
            <a:r>
              <a:rPr lang="hr-HR" i="1" dirty="0" smtClean="0"/>
              <a:t>Format</a:t>
            </a:r>
            <a:r>
              <a:rPr lang="hr-HR" dirty="0" smtClean="0"/>
              <a:t>)</a:t>
            </a:r>
          </a:p>
          <a:p>
            <a:r>
              <a:rPr lang="hr-HR" dirty="0" smtClean="0"/>
              <a:t>grupa naredbi </a:t>
            </a:r>
            <a:r>
              <a:rPr lang="hr-HR" b="1" dirty="0" smtClean="0"/>
              <a:t>Stilovi oblika </a:t>
            </a:r>
            <a:r>
              <a:rPr lang="hr-HR" dirty="0" smtClean="0"/>
              <a:t>(</a:t>
            </a:r>
            <a:r>
              <a:rPr lang="hr-HR" i="1" dirty="0" err="1" smtClean="0"/>
              <a:t>Shape</a:t>
            </a:r>
            <a:r>
              <a:rPr lang="hr-HR" i="1" dirty="0" smtClean="0"/>
              <a:t> </a:t>
            </a:r>
            <a:r>
              <a:rPr lang="hr-HR" i="1" dirty="0" err="1" smtClean="0"/>
              <a:t>Styles</a:t>
            </a:r>
            <a:r>
              <a:rPr lang="hr-HR" dirty="0" smtClean="0"/>
              <a:t>) </a:t>
            </a:r>
          </a:p>
          <a:p>
            <a:pPr algn="l"/>
            <a:r>
              <a:rPr lang="hr-HR" dirty="0" smtClean="0"/>
              <a:t>odaberite naredbu </a:t>
            </a:r>
            <a:r>
              <a:rPr lang="hr-HR" b="1" dirty="0" smtClean="0"/>
              <a:t>Efekti oblika </a:t>
            </a:r>
            <a:r>
              <a:rPr lang="hr-HR" dirty="0" smtClean="0"/>
              <a:t>(</a:t>
            </a:r>
            <a:r>
              <a:rPr lang="hr-HR" i="1" dirty="0" err="1" smtClean="0"/>
              <a:t>Shape</a:t>
            </a:r>
            <a:r>
              <a:rPr lang="hr-HR" i="1" dirty="0" smtClean="0"/>
              <a:t> </a:t>
            </a:r>
            <a:r>
              <a:rPr lang="hr-HR" i="1" dirty="0" err="1" smtClean="0"/>
              <a:t>Effects</a:t>
            </a:r>
            <a:r>
              <a:rPr lang="hr-HR" dirty="0" smtClean="0"/>
              <a:t>)</a:t>
            </a:r>
          </a:p>
          <a:p>
            <a:pPr algn="l"/>
            <a:r>
              <a:rPr lang="hr-HR" dirty="0" smtClean="0"/>
              <a:t>iz padajućeg izbornika odaberite ponuđene efekte 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Efekti sjene i 3D efekti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1995966"/>
            <a:ext cx="2012040" cy="41325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51520" y="1916832"/>
            <a:ext cx="4978897" cy="4608512"/>
          </a:xfrm>
        </p:spPr>
        <p:txBody>
          <a:bodyPr>
            <a:noAutofit/>
          </a:bodyPr>
          <a:lstStyle/>
          <a:p>
            <a:pPr lvl="0" algn="l">
              <a:spcBef>
                <a:spcPts val="0"/>
              </a:spcBef>
            </a:pPr>
            <a:r>
              <a:rPr lang="hr-HR" sz="2400" dirty="0"/>
              <a:t>p</a:t>
            </a:r>
            <a:r>
              <a:rPr lang="hr-HR" sz="2400" dirty="0" smtClean="0"/>
              <a:t>rikažite mogućnosti ispune s prijelazom dijaloškog okvira </a:t>
            </a:r>
            <a:r>
              <a:rPr lang="hr-HR" sz="2400" b="1" dirty="0" smtClean="0"/>
              <a:t>Oblikovanje ispuna</a:t>
            </a:r>
            <a:endParaRPr lang="hr-HR" sz="2400" dirty="0" smtClean="0"/>
          </a:p>
          <a:p>
            <a:pPr lvl="0" algn="l">
              <a:spcBef>
                <a:spcPts val="0"/>
              </a:spcBef>
            </a:pPr>
            <a:r>
              <a:rPr lang="hr-HR" sz="2400" dirty="0" smtClean="0"/>
              <a:t>iz gumba </a:t>
            </a:r>
            <a:r>
              <a:rPr lang="hr-HR" sz="2400" b="1" dirty="0" smtClean="0"/>
              <a:t>Unaprijed postavljene boje </a:t>
            </a:r>
            <a:r>
              <a:rPr lang="hr-HR" sz="2400" dirty="0" smtClean="0"/>
              <a:t>odaberite </a:t>
            </a:r>
            <a:r>
              <a:rPr lang="hr-HR" sz="2400" dirty="0"/>
              <a:t>broj boja </a:t>
            </a:r>
            <a:r>
              <a:rPr lang="hr-HR" sz="2400" dirty="0" smtClean="0"/>
              <a:t>prijelaza, </a:t>
            </a:r>
            <a:r>
              <a:rPr lang="hr-HR" sz="2400" b="1" dirty="0" smtClean="0"/>
              <a:t>Vrstu</a:t>
            </a:r>
            <a:r>
              <a:rPr lang="hr-HR" sz="2400" dirty="0" smtClean="0"/>
              <a:t> i </a:t>
            </a:r>
            <a:r>
              <a:rPr lang="hr-HR" sz="2400" b="1" dirty="0" smtClean="0"/>
              <a:t>Smjer</a:t>
            </a:r>
            <a:endParaRPr lang="hr-HR" sz="2400" dirty="0" smtClean="0"/>
          </a:p>
          <a:p>
            <a:pPr algn="l">
              <a:spcBef>
                <a:spcPts val="0"/>
              </a:spcBef>
            </a:pPr>
            <a:r>
              <a:rPr lang="hr-HR" sz="2400" dirty="0" smtClean="0"/>
              <a:t>u </a:t>
            </a:r>
            <a:r>
              <a:rPr lang="hr-HR" sz="2400" dirty="0"/>
              <a:t>odjeljku </a:t>
            </a:r>
            <a:r>
              <a:rPr lang="hr-HR" sz="2400" b="1" dirty="0"/>
              <a:t>Prekidi prijelaza </a:t>
            </a:r>
            <a:r>
              <a:rPr lang="hr-HR" sz="2400" dirty="0" smtClean="0"/>
              <a:t>odaberite:</a:t>
            </a:r>
          </a:p>
          <a:p>
            <a:pPr lvl="1" algn="l">
              <a:spcBef>
                <a:spcPts val="0"/>
              </a:spcBef>
            </a:pPr>
            <a:r>
              <a:rPr lang="hr-HR" sz="2000" dirty="0" smtClean="0"/>
              <a:t>broj </a:t>
            </a:r>
            <a:r>
              <a:rPr lang="hr-HR" sz="2000" dirty="0"/>
              <a:t>boje ili </a:t>
            </a:r>
            <a:r>
              <a:rPr lang="hr-HR" sz="2000" dirty="0" smtClean="0"/>
              <a:t>prekida</a:t>
            </a:r>
          </a:p>
          <a:p>
            <a:pPr lvl="1" algn="l">
              <a:spcBef>
                <a:spcPts val="0"/>
              </a:spcBef>
            </a:pPr>
            <a:r>
              <a:rPr lang="hr-HR" sz="2000" dirty="0" smtClean="0"/>
              <a:t>odredite </a:t>
            </a:r>
            <a:r>
              <a:rPr lang="hr-HR" sz="2000" dirty="0"/>
              <a:t>položaj prekida ili mjesto u prijelazu </a:t>
            </a:r>
            <a:endParaRPr lang="hr-HR" sz="2000" dirty="0" smtClean="0"/>
          </a:p>
          <a:p>
            <a:pPr lvl="1" algn="l">
              <a:spcBef>
                <a:spcPts val="0"/>
              </a:spcBef>
            </a:pPr>
            <a:r>
              <a:rPr lang="hr-HR" sz="2000" dirty="0" smtClean="0"/>
              <a:t>prema </a:t>
            </a:r>
            <a:r>
              <a:rPr lang="hr-HR" sz="2000" dirty="0"/>
              <a:t>potrebi izmijenite i boju prijelaza rabeći gumb </a:t>
            </a:r>
            <a:r>
              <a:rPr lang="hr-HR" sz="2000" b="1" dirty="0" smtClean="0"/>
              <a:t>Boja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070992"/>
          </a:xfrm>
        </p:spPr>
        <p:txBody>
          <a:bodyPr>
            <a:normAutofit/>
          </a:bodyPr>
          <a:lstStyle/>
          <a:p>
            <a:r>
              <a:rPr lang="hr-HR" dirty="0" smtClean="0"/>
              <a:t>Efekt prijelaza boje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33283" y="2348880"/>
            <a:ext cx="3899693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07744" y="2913233"/>
            <a:ext cx="1243952" cy="2101433"/>
          </a:xfrm>
          <a:prstGeom prst="rect">
            <a:avLst/>
          </a:prstGeom>
        </p:spPr>
      </p:pic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1728192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</a:pPr>
            <a:r>
              <a:rPr lang="hr-HR" sz="2300" dirty="0"/>
              <a:t>v</a:t>
            </a:r>
            <a:r>
              <a:rPr lang="hr-HR" sz="2300" dirty="0" smtClean="0"/>
              <a:t>iše objekata </a:t>
            </a:r>
            <a:r>
              <a:rPr lang="hr-HR" sz="2300" dirty="0"/>
              <a:t>možemo povezati u jednu grupu tako da čine cjelovit crtež ili </a:t>
            </a:r>
            <a:r>
              <a:rPr lang="hr-HR" sz="2300" dirty="0" smtClean="0"/>
              <a:t>sliku</a:t>
            </a:r>
          </a:p>
          <a:p>
            <a:pPr marL="342900" indent="-342900">
              <a:spcBef>
                <a:spcPts val="0"/>
              </a:spcBef>
            </a:pPr>
            <a:r>
              <a:rPr lang="hr-HR" sz="2300" dirty="0" smtClean="0"/>
              <a:t>grupiranje </a:t>
            </a:r>
            <a:r>
              <a:rPr lang="hr-HR" sz="2300" dirty="0"/>
              <a:t>omogućuje da sve likove zajedno, kao jedinstvenu cjelinu, premještamo po slajdu te im mijenjamo veličinu. Na taj je način olakšano i animiranje </a:t>
            </a:r>
            <a:r>
              <a:rPr lang="hr-HR" sz="2300" dirty="0" smtClean="0"/>
              <a:t>likova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854968"/>
          </a:xfrm>
        </p:spPr>
        <p:txBody>
          <a:bodyPr/>
          <a:lstStyle/>
          <a:p>
            <a:r>
              <a:rPr lang="hr-HR" dirty="0" smtClean="0"/>
              <a:t>Grupiranje likova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707" y="5279149"/>
            <a:ext cx="1724038" cy="1396328"/>
          </a:xfrm>
          <a:prstGeom prst="rect">
            <a:avLst/>
          </a:prstGeom>
        </p:spPr>
      </p:pic>
      <p:sp>
        <p:nvSpPr>
          <p:cNvPr id="5" name="Rezervirano mjesto sadržaja 1"/>
          <p:cNvSpPr txBox="1">
            <a:spLocks/>
          </p:cNvSpPr>
          <p:nvPr/>
        </p:nvSpPr>
        <p:spPr>
          <a:xfrm>
            <a:off x="395536" y="3645024"/>
            <a:ext cx="6840759" cy="3390064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just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just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just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just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just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r>
              <a:rPr lang="hr-HR" sz="2400" dirty="0" smtClean="0"/>
              <a:t>označite lik klikom miša držeći pritisnutu tipku </a:t>
            </a:r>
            <a:r>
              <a:rPr lang="hr-HR" sz="2400" b="1" dirty="0" err="1" smtClean="0"/>
              <a:t>Shift</a:t>
            </a:r>
            <a:r>
              <a:rPr lang="hr-HR" sz="2400" dirty="0" smtClean="0"/>
              <a:t> </a:t>
            </a:r>
          </a:p>
          <a:p>
            <a:pPr algn="l"/>
            <a:r>
              <a:rPr lang="hr-HR" sz="2400" dirty="0"/>
              <a:t>o</a:t>
            </a:r>
            <a:r>
              <a:rPr lang="hr-HR" sz="2400" dirty="0" smtClean="0"/>
              <a:t>ko svakoga označenog lika pojavit će se pripadajuće hvataljke, što je znak da je taj lik označen</a:t>
            </a:r>
          </a:p>
          <a:p>
            <a:pPr algn="l"/>
            <a:r>
              <a:rPr lang="hr-HR" sz="2400" dirty="0" smtClean="0"/>
              <a:t>kliknite desnom tipkom miša na označene likove</a:t>
            </a:r>
            <a:r>
              <a:rPr lang="hr-HR" sz="2400" dirty="0" smtClean="0">
                <a:sym typeface="Symbol"/>
              </a:rPr>
              <a:t></a:t>
            </a:r>
            <a:r>
              <a:rPr lang="hr-HR" sz="2400" dirty="0" smtClean="0"/>
              <a:t> iz skočnoga izbornika→</a:t>
            </a:r>
            <a:r>
              <a:rPr lang="hr-HR" sz="2400" b="1" dirty="0" smtClean="0"/>
              <a:t>Grupiraj</a:t>
            </a:r>
            <a:r>
              <a:rPr lang="hr-HR" sz="2400" dirty="0" smtClean="0"/>
              <a:t> (</a:t>
            </a:r>
            <a:r>
              <a:rPr lang="hr-HR" sz="2400" i="1" dirty="0" smtClean="0"/>
              <a:t>Group</a:t>
            </a:r>
            <a:r>
              <a:rPr lang="hr-HR" sz="2400" dirty="0" smtClean="0"/>
              <a:t>) → </a:t>
            </a:r>
            <a:r>
              <a:rPr lang="hr-HR" sz="2400" b="1" dirty="0" smtClean="0"/>
              <a:t>Grupiraj</a:t>
            </a:r>
            <a:r>
              <a:rPr lang="hr-HR" sz="2400" dirty="0" smtClean="0"/>
              <a:t> (</a:t>
            </a:r>
            <a:r>
              <a:rPr lang="hr-HR" sz="2400" i="1" dirty="0" smtClean="0"/>
              <a:t>Group)</a:t>
            </a:r>
            <a:endParaRPr lang="hr-HR" sz="2400" dirty="0" smtClean="0"/>
          </a:p>
          <a:p>
            <a:pPr algn="l"/>
            <a:r>
              <a:rPr lang="hr-HR" sz="2400" dirty="0">
                <a:latin typeface="Calibri" panose="020F0502020204030204" pitchFamily="34" charset="0"/>
              </a:rPr>
              <a:t>g</a:t>
            </a:r>
            <a:r>
              <a:rPr lang="vi-VN" sz="2400" dirty="0" smtClean="0">
                <a:latin typeface="Calibri" panose="020F0502020204030204" pitchFamily="34" charset="0"/>
              </a:rPr>
              <a:t>rupirane likove može</a:t>
            </a:r>
            <a:r>
              <a:rPr lang="hr-HR" sz="2400" dirty="0" smtClean="0">
                <a:latin typeface="Calibri" panose="020F0502020204030204" pitchFamily="34" charset="0"/>
              </a:rPr>
              <a:t>te</a:t>
            </a:r>
            <a:r>
              <a:rPr lang="vi-VN" sz="2400" dirty="0" smtClean="0">
                <a:latin typeface="Calibri" panose="020F0502020204030204" pitchFamily="34" charset="0"/>
              </a:rPr>
              <a:t> iz istog izbornika i </a:t>
            </a:r>
            <a:r>
              <a:rPr lang="hr-HR" sz="2400" b="1" dirty="0" smtClean="0">
                <a:latin typeface="Calibri" panose="020F0502020204030204" pitchFamily="34" charset="0"/>
              </a:rPr>
              <a:t>R</a:t>
            </a:r>
            <a:r>
              <a:rPr lang="vi-VN" sz="2400" b="1" dirty="0" smtClean="0">
                <a:latin typeface="Calibri" panose="020F0502020204030204" pitchFamily="34" charset="0"/>
              </a:rPr>
              <a:t>azgrupirati</a:t>
            </a:r>
            <a:r>
              <a:rPr lang="vi-VN" sz="2400" dirty="0" smtClean="0">
                <a:latin typeface="Calibri" panose="020F0502020204030204" pitchFamily="34" charset="0"/>
              </a:rPr>
              <a:t> (</a:t>
            </a:r>
            <a:r>
              <a:rPr lang="vi-VN" sz="2400" i="1" dirty="0" smtClean="0">
                <a:latin typeface="Calibri" panose="020F0502020204030204" pitchFamily="34" charset="0"/>
              </a:rPr>
              <a:t>Ungroup</a:t>
            </a:r>
            <a:r>
              <a:rPr lang="vi-VN" sz="2400" dirty="0" smtClean="0">
                <a:latin typeface="Calibri" panose="020F0502020204030204" pitchFamily="34" charset="0"/>
              </a:rPr>
              <a:t>) nakon čega likove možemo pojedinačno uređivati</a:t>
            </a:r>
            <a:endParaRPr lang="hr-HR" sz="2400" dirty="0" smtClean="0">
              <a:latin typeface="Calibri" panose="020F0502020204030204" pitchFamily="34" charset="0"/>
            </a:endParaRPr>
          </a:p>
          <a:p>
            <a:pPr algn="l"/>
            <a:endParaRPr lang="hr-HR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MP7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Tema_MP7</Template>
  <TotalTime>227</TotalTime>
  <Words>528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Tema_MP7</vt:lpstr>
      <vt:lpstr> 2. Microsoft PowerPoint 2010</vt:lpstr>
      <vt:lpstr>Uvod</vt:lpstr>
      <vt:lpstr>Osnovni grafički oblici</vt:lpstr>
      <vt:lpstr>Crtanje osnovnih oblika</vt:lpstr>
      <vt:lpstr>Redoslijed likova</vt:lpstr>
      <vt:lpstr>Boja linije i ispune</vt:lpstr>
      <vt:lpstr>Efekti sjene i 3D efekti</vt:lpstr>
      <vt:lpstr>Efekt prijelaza boje</vt:lpstr>
      <vt:lpstr>Grupiranje likova</vt:lpstr>
      <vt:lpstr>Pitanja za ponavljanje</vt:lpstr>
    </vt:vector>
  </TitlesOfParts>
  <Company>HP Mobile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</dc:title>
  <dc:creator>HP Mobile</dc:creator>
  <cp:lastModifiedBy>sk-jradigovic</cp:lastModifiedBy>
  <cp:revision>59</cp:revision>
  <dcterms:created xsi:type="dcterms:W3CDTF">2010-07-29T06:54:58Z</dcterms:created>
  <dcterms:modified xsi:type="dcterms:W3CDTF">2014-08-19T12:10:14Z</dcterms:modified>
</cp:coreProperties>
</file>